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76" r:id="rId2"/>
    <p:sldId id="367" r:id="rId3"/>
    <p:sldId id="353" r:id="rId4"/>
    <p:sldId id="354" r:id="rId5"/>
    <p:sldId id="355" r:id="rId6"/>
    <p:sldId id="356" r:id="rId7"/>
    <p:sldId id="364" r:id="rId8"/>
    <p:sldId id="362" r:id="rId9"/>
    <p:sldId id="340" r:id="rId10"/>
    <p:sldId id="341" r:id="rId11"/>
    <p:sldId id="369" r:id="rId12"/>
    <p:sldId id="344" r:id="rId13"/>
    <p:sldId id="319" r:id="rId14"/>
    <p:sldId id="303" r:id="rId15"/>
    <p:sldId id="322" r:id="rId16"/>
    <p:sldId id="332" r:id="rId17"/>
    <p:sldId id="349" r:id="rId18"/>
    <p:sldId id="338" r:id="rId19"/>
    <p:sldId id="370" r:id="rId20"/>
    <p:sldId id="345" r:id="rId21"/>
    <p:sldId id="346" r:id="rId22"/>
    <p:sldId id="347" r:id="rId23"/>
    <p:sldId id="348" r:id="rId24"/>
    <p:sldId id="333" r:id="rId25"/>
    <p:sldId id="35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5C44-7E9A-4C12-A081-1B1FF0EFCC7A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2B46816-A9A5-4AAB-9E0A-B538D2E1F4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5C44-7E9A-4C12-A081-1B1FF0EFCC7A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46816-A9A5-4AAB-9E0A-B538D2E1F4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5C44-7E9A-4C12-A081-1B1FF0EFCC7A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46816-A9A5-4AAB-9E0A-B538D2E1F4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5C44-7E9A-4C12-A081-1B1FF0EFCC7A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2B46816-A9A5-4AAB-9E0A-B538D2E1F4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5C44-7E9A-4C12-A081-1B1FF0EFCC7A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46816-A9A5-4AAB-9E0A-B538D2E1F4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5C44-7E9A-4C12-A081-1B1FF0EFCC7A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46816-A9A5-4AAB-9E0A-B538D2E1F4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5C44-7E9A-4C12-A081-1B1FF0EFCC7A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2B46816-A9A5-4AAB-9E0A-B538D2E1F4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5C44-7E9A-4C12-A081-1B1FF0EFCC7A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46816-A9A5-4AAB-9E0A-B538D2E1F4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5C44-7E9A-4C12-A081-1B1FF0EFCC7A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46816-A9A5-4AAB-9E0A-B538D2E1F4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5C44-7E9A-4C12-A081-1B1FF0EFCC7A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46816-A9A5-4AAB-9E0A-B538D2E1F4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F5C44-7E9A-4C12-A081-1B1FF0EFCC7A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46816-A9A5-4AAB-9E0A-B538D2E1F4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D3F5C44-7E9A-4C12-A081-1B1FF0EFCC7A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2B46816-A9A5-4AAB-9E0A-B538D2E1F4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48680"/>
            <a:ext cx="71287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образовательное учреждение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Лесогорская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общеобразовательная школа»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Структурное подразделение отделение дошкольного образования № 1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Лесогорский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598004"/>
            <a:ext cx="81369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Проект</a:t>
            </a:r>
          </a:p>
          <a:p>
            <a:pPr algn="ctr"/>
            <a:r>
              <a:rPr lang="ru-RU" sz="2400" dirty="0" smtClean="0"/>
              <a:t>  </a:t>
            </a:r>
            <a:r>
              <a:rPr lang="ru-RU" sz="2400" b="1" i="1" dirty="0" smtClean="0"/>
              <a:t>«Книги – наши друзья»</a:t>
            </a:r>
          </a:p>
          <a:p>
            <a:pPr algn="ctr"/>
            <a:r>
              <a:rPr lang="ru-RU" sz="2400" dirty="0" smtClean="0"/>
              <a:t> в   </a:t>
            </a:r>
            <a:r>
              <a:rPr lang="ru-RU" sz="2400" dirty="0"/>
              <a:t>группе компенсирующей </a:t>
            </a:r>
            <a:endParaRPr lang="ru-RU" sz="2400" dirty="0" smtClean="0"/>
          </a:p>
          <a:p>
            <a:pPr algn="ctr"/>
            <a:r>
              <a:rPr lang="ru-RU" sz="2400" dirty="0" smtClean="0"/>
              <a:t> направленности </a:t>
            </a:r>
            <a:r>
              <a:rPr lang="ru-RU" sz="2400" dirty="0"/>
              <a:t>«Сказка</a:t>
            </a:r>
            <a:r>
              <a:rPr lang="ru-RU" sz="2400" dirty="0" smtClean="0"/>
              <a:t>» </a:t>
            </a:r>
          </a:p>
          <a:p>
            <a:pPr algn="ctr"/>
            <a:r>
              <a:rPr lang="ru-RU" sz="2400" dirty="0"/>
              <a:t> </a:t>
            </a:r>
            <a:r>
              <a:rPr lang="ru-RU" sz="2400" dirty="0" smtClean="0"/>
              <a:t>                                 </a:t>
            </a:r>
            <a:endParaRPr lang="ru-RU" sz="2400" dirty="0"/>
          </a:p>
          <a:p>
            <a:r>
              <a:rPr lang="ru-RU" sz="2400" dirty="0"/>
              <a:t>                                          </a:t>
            </a:r>
            <a:r>
              <a:rPr lang="ru-RU" sz="2400" dirty="0" smtClean="0"/>
              <a:t>                </a:t>
            </a:r>
            <a:r>
              <a:rPr lang="ru-RU" dirty="0" smtClean="0"/>
              <a:t>Составила </a:t>
            </a:r>
            <a:r>
              <a:rPr lang="ru-RU" dirty="0"/>
              <a:t>: Соколова М.В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1" y="4269550"/>
            <a:ext cx="3760621" cy="2576865"/>
          </a:xfrm>
          <a:prstGeom prst="rect">
            <a:avLst/>
          </a:prstGeom>
        </p:spPr>
      </p:pic>
      <p:pic>
        <p:nvPicPr>
          <p:cNvPr id="6" name="Picture 4" descr="Картинки по запрос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906328"/>
            <a:ext cx="2599500" cy="191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228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48680"/>
            <a:ext cx="712879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/>
              <a:t>« </a:t>
            </a:r>
            <a:r>
              <a:rPr lang="ru-RU" sz="2000" b="1" i="1" dirty="0" smtClean="0"/>
              <a:t>Знакомили</a:t>
            </a:r>
            <a:r>
              <a:rPr lang="ru-RU" sz="2000" b="1" dirty="0" smtClean="0"/>
              <a:t> </a:t>
            </a:r>
            <a:r>
              <a:rPr lang="ru-RU" sz="2000" b="1" i="1" dirty="0">
                <a:cs typeface="Times New Roman" panose="02020603050405020304" pitchFamily="18" charset="0"/>
              </a:rPr>
              <a:t>с авторами и их произведениями для детей</a:t>
            </a:r>
            <a:r>
              <a:rPr lang="ru-RU" sz="2000" b="1" i="1" dirty="0" smtClean="0">
                <a:cs typeface="Times New Roman" panose="02020603050405020304" pitchFamily="18" charset="0"/>
              </a:rPr>
              <a:t>.»</a:t>
            </a:r>
            <a:r>
              <a:rPr lang="ru-RU" sz="2000" b="1" i="1" dirty="0"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cs typeface="Times New Roman" panose="02020603050405020304" pitchFamily="18" charset="0"/>
              </a:rPr>
            </a:br>
            <a:endParaRPr lang="ru-RU" sz="2000" b="1" dirty="0"/>
          </a:p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715856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                                 </a:t>
            </a:r>
            <a:endParaRPr lang="ru-RU" sz="2400" dirty="0"/>
          </a:p>
          <a:p>
            <a:r>
              <a:rPr lang="ru-RU" sz="2400" dirty="0"/>
              <a:t>                                          </a:t>
            </a:r>
            <a:r>
              <a:rPr lang="ru-RU" sz="2400" dirty="0" smtClean="0"/>
              <a:t>     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04833"/>
            <a:ext cx="3649619" cy="2491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995" y="1204833"/>
            <a:ext cx="3901139" cy="24914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6" y="3882934"/>
            <a:ext cx="3790653" cy="28429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995" y="3841502"/>
            <a:ext cx="3901139" cy="292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65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48680"/>
            <a:ext cx="712879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</a:t>
            </a:r>
            <a:r>
              <a:rPr lang="ru-RU" sz="2000" b="1" i="1" dirty="0" smtClean="0"/>
              <a:t>« Как создаются книги </a:t>
            </a:r>
            <a:r>
              <a:rPr lang="ru-RU" sz="2000" b="1" i="1" dirty="0" smtClean="0">
                <a:cs typeface="Times New Roman" panose="02020603050405020304" pitchFamily="18" charset="0"/>
              </a:rPr>
              <a:t>»</a:t>
            </a:r>
            <a:r>
              <a:rPr lang="ru-RU" sz="2000" b="1" i="1" dirty="0"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cs typeface="Times New Roman" panose="02020603050405020304" pitchFamily="18" charset="0"/>
              </a:rPr>
            </a:br>
            <a:endParaRPr lang="ru-RU" sz="2000" b="1" i="1" dirty="0"/>
          </a:p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715856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                                 </a:t>
            </a:r>
            <a:endParaRPr lang="ru-RU" sz="2400" dirty="0"/>
          </a:p>
          <a:p>
            <a:r>
              <a:rPr lang="ru-RU" sz="2400" dirty="0"/>
              <a:t>                                          </a:t>
            </a:r>
            <a:r>
              <a:rPr lang="ru-RU" sz="2400" dirty="0" smtClean="0"/>
              <a:t>    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9" y="1196752"/>
            <a:ext cx="3120070" cy="23400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75" y="3667650"/>
            <a:ext cx="3923928" cy="29429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9" y="3809927"/>
            <a:ext cx="3744416" cy="28083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22784"/>
            <a:ext cx="3096344" cy="232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20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48680"/>
            <a:ext cx="71287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/>
          </a:p>
          <a:p>
            <a:pPr algn="ctr"/>
            <a:r>
              <a:rPr lang="ru-RU" sz="2000" b="1" i="1" dirty="0"/>
              <a:t>Выставка рисунков и поделок «Вернисаж любимых сказок</a:t>
            </a:r>
            <a:r>
              <a:rPr lang="ru-RU" sz="2000" b="1" i="1" dirty="0" smtClean="0"/>
              <a:t>».</a:t>
            </a:r>
            <a:endParaRPr lang="ru-RU" sz="2000" b="1" i="1" dirty="0"/>
          </a:p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715856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                                 </a:t>
            </a:r>
            <a:endParaRPr lang="ru-RU" sz="2400" dirty="0"/>
          </a:p>
          <a:p>
            <a:r>
              <a:rPr lang="ru-RU" sz="2400" dirty="0"/>
              <a:t>                                          </a:t>
            </a:r>
            <a:r>
              <a:rPr lang="ru-RU" sz="2400" dirty="0" smtClean="0"/>
              <a:t>     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4" y="1737344"/>
            <a:ext cx="4128458" cy="22943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533888"/>
            <a:ext cx="3822757" cy="22882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218134"/>
            <a:ext cx="4296477" cy="25742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22" y="1556792"/>
            <a:ext cx="3719932" cy="247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7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48680"/>
            <a:ext cx="71287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бесед дети узнали правила обращения с книгой. Изготовление закладок для книг процесс творческий и увлекательный.</a:t>
            </a:r>
          </a:p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715856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                                 </a:t>
            </a:r>
            <a:endParaRPr lang="ru-RU" sz="2400" dirty="0"/>
          </a:p>
          <a:p>
            <a:r>
              <a:rPr lang="ru-RU" sz="2400" dirty="0"/>
              <a:t>                                          </a:t>
            </a:r>
            <a:r>
              <a:rPr lang="ru-RU" sz="2400" dirty="0" smtClean="0"/>
              <a:t>    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9731"/>
            <a:ext cx="3358718" cy="26430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283" y="2131354"/>
            <a:ext cx="3816424" cy="23906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654643"/>
            <a:ext cx="3752575" cy="22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45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48680"/>
            <a:ext cx="71287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Книжкина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больница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ребят – это и игра, и труд, и новые знания. Ремонт книг – превращается в интереснейшее дело!</a:t>
            </a:r>
            <a:b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715856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                                 </a:t>
            </a:r>
            <a:endParaRPr lang="ru-RU" sz="2400" dirty="0"/>
          </a:p>
          <a:p>
            <a:r>
              <a:rPr lang="ru-RU" sz="2400" dirty="0"/>
              <a:t>                                          </a:t>
            </a:r>
            <a:r>
              <a:rPr lang="ru-RU" sz="2400" dirty="0" smtClean="0"/>
              <a:t>     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804848"/>
            <a:ext cx="3971988" cy="34115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832043"/>
            <a:ext cx="4067944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80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48680"/>
            <a:ext cx="712879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/>
              <a:t>Презентация книжек-малышек. Дети представили свои книжки-малышки, которые создавали вместе с родителями. </a:t>
            </a:r>
          </a:p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715856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                                 </a:t>
            </a:r>
            <a:endParaRPr lang="ru-RU" sz="2400" dirty="0"/>
          </a:p>
          <a:p>
            <a:r>
              <a:rPr lang="ru-RU" sz="2400" dirty="0"/>
              <a:t>                                          </a:t>
            </a:r>
            <a:r>
              <a:rPr lang="ru-RU" sz="2400" dirty="0" smtClean="0"/>
              <a:t>     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470" y="1897356"/>
            <a:ext cx="2343208" cy="20162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9259" y="3533589"/>
            <a:ext cx="2564903" cy="19236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0118" y="2033898"/>
            <a:ext cx="2400267" cy="18002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10735" y="4646699"/>
            <a:ext cx="2476289" cy="18572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120" y="4655654"/>
            <a:ext cx="2324395" cy="174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21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48680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/>
              <a:t>« </a:t>
            </a:r>
            <a:r>
              <a:rPr lang="ru-RU" sz="2000" b="1" i="1" dirty="0" smtClean="0"/>
              <a:t>В гости сказка к нам пришла – чудеса всем принесла»</a:t>
            </a:r>
            <a:endParaRPr lang="ru-RU" sz="2000" b="1" i="1" dirty="0"/>
          </a:p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715856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                                 </a:t>
            </a:r>
            <a:endParaRPr lang="ru-RU" sz="2400" dirty="0"/>
          </a:p>
          <a:p>
            <a:r>
              <a:rPr lang="ru-RU" sz="2400" dirty="0"/>
              <a:t>                                          </a:t>
            </a:r>
            <a:r>
              <a:rPr lang="ru-RU" sz="2400" dirty="0" smtClean="0"/>
              <a:t>      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3564396" cy="26732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753" y="1556792"/>
            <a:ext cx="3491880" cy="26189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82" y="4274660"/>
            <a:ext cx="3419872" cy="25649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769" y="4347102"/>
            <a:ext cx="3347864" cy="25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14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48680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smtClean="0"/>
              <a:t>« Театральная деятельность»</a:t>
            </a:r>
            <a:endParaRPr lang="ru-RU" sz="2000" b="1" i="1" dirty="0"/>
          </a:p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715856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                                 </a:t>
            </a:r>
            <a:endParaRPr lang="ru-RU" sz="2400" dirty="0"/>
          </a:p>
          <a:p>
            <a:r>
              <a:rPr lang="ru-RU" sz="2400" dirty="0"/>
              <a:t>                                          </a:t>
            </a:r>
            <a:r>
              <a:rPr lang="ru-RU" sz="2400" dirty="0" smtClean="0"/>
              <a:t>  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99196"/>
            <a:ext cx="3683858" cy="27628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68611"/>
            <a:ext cx="3960440" cy="29703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50" y="4099628"/>
            <a:ext cx="3522320" cy="26417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149080"/>
            <a:ext cx="4179908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30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13221"/>
            <a:ext cx="71287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социальными партнерами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/>
              <a:t>« Встреча с работником библиотеки.»</a:t>
            </a:r>
            <a:endParaRPr lang="ru-RU" b="1" dirty="0"/>
          </a:p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совершили увлекательное путешествие в мир книг. Познакомились  с творчеством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К.И.Чуковского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715856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                                 </a:t>
            </a:r>
            <a:endParaRPr lang="ru-RU" sz="2400" dirty="0"/>
          </a:p>
          <a:p>
            <a:r>
              <a:rPr lang="ru-RU" sz="2400" dirty="0"/>
              <a:t>                                          </a:t>
            </a:r>
            <a:r>
              <a:rPr lang="ru-RU" sz="2400" dirty="0" smtClean="0"/>
              <a:t>    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2138"/>
            <a:ext cx="3960440" cy="23949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15855"/>
            <a:ext cx="3960440" cy="25049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220793"/>
            <a:ext cx="3384376" cy="25382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269" y="4281708"/>
            <a:ext cx="3303155" cy="247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883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13221"/>
            <a:ext cx="7128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социальными партнерами.</a:t>
            </a:r>
          </a:p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Познакомились  с творчеством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Ш. Перро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715856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                                 </a:t>
            </a:r>
            <a:endParaRPr lang="ru-RU" sz="2400" dirty="0"/>
          </a:p>
          <a:p>
            <a:r>
              <a:rPr lang="ru-RU" sz="2400" dirty="0"/>
              <a:t>                                          </a:t>
            </a:r>
            <a:r>
              <a:rPr lang="ru-RU" sz="2400" dirty="0" smtClean="0"/>
              <a:t>  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97" y="1250710"/>
            <a:ext cx="3761356" cy="26823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28884"/>
            <a:ext cx="3775154" cy="24041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2" y="4071726"/>
            <a:ext cx="4075190" cy="27337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71726"/>
            <a:ext cx="4211960" cy="282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553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48680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715856"/>
            <a:ext cx="87129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Почему </a:t>
            </a:r>
            <a:r>
              <a:rPr lang="ru-RU" dirty="0"/>
              <a:t>возникла идея </a:t>
            </a:r>
            <a:r>
              <a:rPr lang="ru-RU" b="1" dirty="0"/>
              <a:t>проекта </a:t>
            </a:r>
            <a:r>
              <a:rPr lang="ru-RU" i="1" dirty="0"/>
              <a:t>«</a:t>
            </a:r>
            <a:r>
              <a:rPr lang="ru-RU" b="1" i="1" dirty="0" smtClean="0"/>
              <a:t>Книги- наши друзья</a:t>
            </a:r>
            <a:r>
              <a:rPr lang="ru-RU" i="1" dirty="0" smtClean="0"/>
              <a:t>»</a:t>
            </a:r>
            <a:r>
              <a:rPr lang="ru-RU" dirty="0"/>
              <a:t> для детей в старшей группе? </a:t>
            </a:r>
            <a:r>
              <a:rPr lang="ru-RU" dirty="0" smtClean="0"/>
              <a:t> </a:t>
            </a:r>
            <a:r>
              <a:rPr lang="ru-RU" dirty="0"/>
              <a:t>Данный </a:t>
            </a:r>
            <a:r>
              <a:rPr lang="ru-RU" b="1" dirty="0"/>
              <a:t>проект начался с вопроса </a:t>
            </a:r>
            <a:r>
              <a:rPr lang="ru-RU" i="1" dirty="0"/>
              <a:t>«Часто ли родители читают им </a:t>
            </a:r>
            <a:r>
              <a:rPr lang="ru-RU" b="1" i="1" dirty="0"/>
              <a:t>книги</a:t>
            </a:r>
            <a:r>
              <a:rPr lang="ru-RU" i="1" dirty="0"/>
              <a:t>?»</a:t>
            </a:r>
            <a:r>
              <a:rPr lang="ru-RU" dirty="0"/>
              <a:t> Многие из воспитанников </a:t>
            </a:r>
            <a:r>
              <a:rPr lang="ru-RU" dirty="0" smtClean="0"/>
              <a:t>группы ответили </a:t>
            </a:r>
            <a:r>
              <a:rPr lang="ru-RU" dirty="0"/>
              <a:t>- что нет</a:t>
            </a:r>
            <a:r>
              <a:rPr lang="ru-RU" dirty="0" smtClean="0"/>
              <a:t>.</a:t>
            </a:r>
          </a:p>
          <a:p>
            <a:pPr marL="182563" indent="-182563">
              <a:buFont typeface="Arial" charset="0"/>
              <a:buNone/>
              <a:defRPr/>
            </a:pPr>
            <a:r>
              <a:rPr lang="ru-RU" dirty="0" smtClean="0"/>
              <a:t>К </a:t>
            </a:r>
            <a:r>
              <a:rPr lang="ru-RU" dirty="0"/>
              <a:t>сожалению, в наш век информатизации отношение детей к книге изменилось, вхождение в книжную литературу с каждым годом снижается, интерес к чтению стал падать. Детей все больше интересуют игры на планшетах, компьютерах и телефонах, </a:t>
            </a:r>
            <a:r>
              <a:rPr lang="ru-RU" dirty="0" smtClean="0"/>
              <a:t>просмотр телевизоров</a:t>
            </a:r>
            <a:r>
              <a:rPr lang="ru-RU" dirty="0"/>
              <a:t> </a:t>
            </a:r>
            <a:r>
              <a:rPr lang="ru-RU" dirty="0" smtClean="0"/>
              <a:t>,  </a:t>
            </a:r>
            <a:r>
              <a:rPr lang="ru-RU" dirty="0"/>
              <a:t>дети очень мало знают о книгах, о писателях</a:t>
            </a:r>
            <a:r>
              <a:rPr lang="ru-RU" dirty="0" smtClean="0"/>
              <a:t>.</a:t>
            </a:r>
          </a:p>
          <a:p>
            <a:pPr marL="182563" indent="-182563">
              <a:buFont typeface="Arial" charset="0"/>
              <a:buNone/>
              <a:defRPr/>
            </a:pPr>
            <a:r>
              <a:rPr lang="ru-RU" dirty="0" smtClean="0"/>
              <a:t> </a:t>
            </a:r>
            <a:r>
              <a:rPr lang="ru-RU" dirty="0"/>
              <a:t>Поэтому перед педагогами стоит важная задача: заполнить пробелы по данной теме, грамотно выстроить работу по приобщению детей к книге. Книга - благодатный и ничем не заменимый источник воспитания ребенка. 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dirty="0"/>
              <a:t>К</a:t>
            </a:r>
            <a:r>
              <a:rPr lang="ru-RU" dirty="0" smtClean="0"/>
              <a:t>нига </a:t>
            </a:r>
            <a:r>
              <a:rPr lang="ru-RU" dirty="0"/>
              <a:t>способствует расширению горизонта детского знания о мире, помогает ребёнку усвоить образцы поведения, воплощённые в тех или иных литературных героях, формирует начальные представления о прекрасном. Чтение развивает интеллект, формирует духовно зрелую, образованную личность. Читающий человек – мыслящий человек. Вот почему так важно прививать детям любовь, к книге начиная с дошкольного возраста.</a:t>
            </a:r>
          </a:p>
          <a:p>
            <a:r>
              <a:rPr lang="ru-RU" sz="2400" dirty="0" smtClean="0"/>
              <a:t>                                  </a:t>
            </a:r>
            <a:endParaRPr lang="ru-RU" sz="2400" dirty="0"/>
          </a:p>
          <a:p>
            <a:r>
              <a:rPr lang="ru-RU" sz="2400" dirty="0"/>
              <a:t>                                          </a:t>
            </a:r>
            <a:r>
              <a:rPr lang="ru-RU" sz="2400" dirty="0" smtClean="0"/>
              <a:t>      </a:t>
            </a:r>
            <a:endParaRPr lang="ru-RU" dirty="0"/>
          </a:p>
        </p:txBody>
      </p:sp>
      <p:pic>
        <p:nvPicPr>
          <p:cNvPr id="4" name="Рисунок 3" descr="888477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9972" y="5847405"/>
            <a:ext cx="2646797" cy="101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77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48680"/>
            <a:ext cx="71287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/>
              <a:t>« Сотрудничество с семьей.»</a:t>
            </a:r>
            <a:endParaRPr lang="ru-RU" b="1" dirty="0"/>
          </a:p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Консультация для родителей «Роль книги в развитии ребенка»</a:t>
            </a:r>
          </a:p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Памятка по оформлению домашней детской библиотеки,</a:t>
            </a:r>
            <a:b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папка передвижка «Роль сказки в развитии и воспитании ребенка»</a:t>
            </a:r>
          </a:p>
          <a:p>
            <a:pPr algn="ctr"/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715856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                                 </a:t>
            </a:r>
            <a:endParaRPr lang="ru-RU" sz="2400" dirty="0"/>
          </a:p>
          <a:p>
            <a:r>
              <a:rPr lang="ru-RU" sz="2400" dirty="0"/>
              <a:t>                                          </a:t>
            </a:r>
            <a:r>
              <a:rPr lang="ru-RU" sz="2400" dirty="0" smtClean="0"/>
              <a:t>     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261023"/>
            <a:ext cx="7344816" cy="456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03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48680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Папка передвижка «Роль сказки в развитии и воспитании ребенка»</a:t>
            </a:r>
          </a:p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стенда «Читаем дома»</a:t>
            </a:r>
          </a:p>
          <a:p>
            <a:pPr algn="ctr"/>
            <a:endParaRPr lang="ru-RU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715856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                                 </a:t>
            </a:r>
            <a:endParaRPr lang="ru-RU" sz="2400" dirty="0"/>
          </a:p>
          <a:p>
            <a:r>
              <a:rPr lang="ru-RU" sz="2400" dirty="0"/>
              <a:t>                                          </a:t>
            </a:r>
            <a:r>
              <a:rPr lang="ru-RU" sz="2400" dirty="0" smtClean="0"/>
              <a:t>    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280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48680"/>
            <a:ext cx="7128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 книжек - малышек</a:t>
            </a:r>
          </a:p>
          <a:p>
            <a:pPr algn="ctr"/>
            <a:endParaRPr lang="ru-RU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715856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                                 </a:t>
            </a:r>
            <a:endParaRPr lang="ru-RU" sz="2400" dirty="0"/>
          </a:p>
          <a:p>
            <a:r>
              <a:rPr lang="ru-RU" sz="2400" dirty="0"/>
              <a:t>                                          </a:t>
            </a:r>
            <a:r>
              <a:rPr lang="ru-RU" sz="2400" dirty="0" smtClean="0"/>
              <a:t>   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8532440" cy="544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11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48680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Совместное с родителями рисование иллюстрации «Моя любимая сказка»</a:t>
            </a:r>
          </a:p>
          <a:p>
            <a:pPr algn="ctr"/>
            <a:endParaRPr lang="ru-RU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715856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                                 </a:t>
            </a:r>
            <a:endParaRPr lang="ru-RU" sz="2400" dirty="0"/>
          </a:p>
          <a:p>
            <a:r>
              <a:rPr lang="ru-RU" sz="2400" dirty="0"/>
              <a:t>                                          </a:t>
            </a:r>
            <a:r>
              <a:rPr lang="ru-RU" sz="2400" dirty="0" smtClean="0"/>
              <a:t>    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2010"/>
            <a:ext cx="9144000" cy="538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80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5846"/>
            <a:ext cx="8439768" cy="557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indent="168275">
              <a:spcBef>
                <a:spcPct val="20000"/>
              </a:spcBef>
              <a:defRPr/>
            </a:pPr>
            <a:r>
              <a:rPr lang="ru-RU" sz="2000" b="1" i="1" smtClean="0"/>
              <a:t>                     Результат </a:t>
            </a:r>
            <a:r>
              <a:rPr lang="ru-RU" sz="2000" b="1" i="1" dirty="0" smtClean="0"/>
              <a:t>реализации проекта</a:t>
            </a:r>
          </a:p>
          <a:p>
            <a:pPr marL="365125" indent="168275">
              <a:spcBef>
                <a:spcPct val="20000"/>
              </a:spcBef>
              <a:defRPr/>
            </a:pPr>
            <a:r>
              <a:rPr lang="ru-RU" b="1" dirty="0" smtClean="0"/>
              <a:t>В </a:t>
            </a:r>
            <a:r>
              <a:rPr lang="ru-RU" b="1" dirty="0"/>
              <a:t>результате проекта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«Книги –наши друзья» </a:t>
            </a:r>
            <a:r>
              <a:rPr lang="ru-RU" b="1" dirty="0" smtClean="0"/>
              <a:t>дети </a:t>
            </a:r>
            <a:r>
              <a:rPr lang="ru-RU" b="1" dirty="0"/>
              <a:t>познакомились с творчеством детских поэтов и </a:t>
            </a:r>
            <a:r>
              <a:rPr lang="ru-RU" b="1" dirty="0" smtClean="0"/>
              <a:t>писателей.   Занятия</a:t>
            </a:r>
            <a:r>
              <a:rPr lang="ru-RU" b="1" dirty="0"/>
              <a:t>, игры, продуктивная деятельность обогащают литературный багаж, расширяют знания об окружавшем мире. </a:t>
            </a:r>
            <a:r>
              <a:rPr lang="ru-RU" b="1" dirty="0" smtClean="0"/>
              <a:t>Дети </a:t>
            </a:r>
            <a:r>
              <a:rPr lang="ru-RU" b="1" dirty="0"/>
              <a:t> узнали</a:t>
            </a:r>
            <a:r>
              <a:rPr lang="ru-RU" b="1" dirty="0" smtClean="0"/>
              <a:t>: </a:t>
            </a:r>
            <a:r>
              <a:rPr lang="ru-RU" b="1" dirty="0"/>
              <a:t>о разнообразии книг</a:t>
            </a:r>
            <a:r>
              <a:rPr lang="ru-RU" b="1" dirty="0" smtClean="0"/>
              <a:t>,  </a:t>
            </a:r>
            <a:r>
              <a:rPr lang="ru-RU" b="1" dirty="0"/>
              <a:t>историю </a:t>
            </a:r>
            <a:r>
              <a:rPr lang="ru-RU" b="1" dirty="0" smtClean="0"/>
              <a:t> </a:t>
            </a:r>
            <a:r>
              <a:rPr lang="ru-RU" b="1" dirty="0"/>
              <a:t>изготовления книги; </a:t>
            </a:r>
            <a:r>
              <a:rPr lang="ru-RU" b="1" dirty="0" smtClean="0"/>
              <a:t> </a:t>
            </a:r>
            <a:r>
              <a:rPr lang="ru-RU" b="1" dirty="0"/>
              <a:t>о профессиях </a:t>
            </a:r>
            <a:r>
              <a:rPr lang="ru-RU" b="1" dirty="0" smtClean="0"/>
              <a:t>библиотекаря; правила </a:t>
            </a:r>
            <a:r>
              <a:rPr lang="ru-RU" b="1" dirty="0"/>
              <a:t>общения с книгой.</a:t>
            </a:r>
            <a:r>
              <a:rPr lang="ru-RU" b="1" dirty="0" smtClean="0"/>
              <a:t> </a:t>
            </a:r>
            <a:r>
              <a:rPr lang="ru-RU" b="1" dirty="0"/>
              <a:t>В рамках проекта дети научились ремонтировать книги, а также бережно относиться к книгам</a:t>
            </a:r>
            <a:r>
              <a:rPr lang="ru-RU" b="1" dirty="0" smtClean="0"/>
              <a:t>.</a:t>
            </a:r>
          </a:p>
          <a:p>
            <a:pPr marL="365125" indent="168275">
              <a:spcBef>
                <a:spcPct val="20000"/>
              </a:spcBef>
              <a:defRPr/>
            </a:pPr>
            <a:r>
              <a:rPr lang="ru-RU" b="1" dirty="0" smtClean="0"/>
              <a:t> </a:t>
            </a:r>
            <a:r>
              <a:rPr lang="ru-RU" b="1" dirty="0"/>
              <a:t>Родители тоже активно участвовали в организованных мероприятиях детского сада, проявляли </a:t>
            </a:r>
            <a:r>
              <a:rPr lang="ru-RU" b="1" dirty="0" smtClean="0"/>
              <a:t>инициативу. </a:t>
            </a:r>
            <a:r>
              <a:rPr lang="ru-RU" b="1" dirty="0"/>
              <a:t>Б</a:t>
            </a:r>
            <a:r>
              <a:rPr lang="ru-RU" b="1" dirty="0" smtClean="0"/>
              <a:t>ыли </a:t>
            </a:r>
            <a:r>
              <a:rPr lang="ru-RU" b="1" dirty="0"/>
              <a:t>организованы тематические выставки </a:t>
            </a:r>
            <a:r>
              <a:rPr lang="ru-RU" b="1" dirty="0" smtClean="0"/>
              <a:t>«Книжка –малышка»  изготовленная своими </a:t>
            </a:r>
            <a:r>
              <a:rPr lang="ru-RU" b="1" dirty="0"/>
              <a:t>руками, </a:t>
            </a:r>
            <a:r>
              <a:rPr lang="ru-RU" b="1" dirty="0" smtClean="0"/>
              <a:t>рисунок на  тему «Моя </a:t>
            </a:r>
            <a:r>
              <a:rPr lang="ru-RU" b="1" dirty="0"/>
              <a:t>любимая </a:t>
            </a:r>
            <a:r>
              <a:rPr lang="ru-RU" b="1" dirty="0" smtClean="0"/>
              <a:t>сказка», фотоотчет «Читаем дома». Проводимая  </a:t>
            </a:r>
            <a:r>
              <a:rPr lang="ru-RU" b="1" dirty="0"/>
              <a:t>работа помогает детям полюбить книгу, формирует у детей желание читать и беречь книгу. </a:t>
            </a:r>
            <a:r>
              <a:rPr lang="ru-RU" b="1" dirty="0" smtClean="0"/>
              <a:t> </a:t>
            </a:r>
            <a:r>
              <a:rPr lang="ru-RU" b="1" dirty="0"/>
              <a:t>Технология проектирования делает дошкольников активными участниками воспитательного процесса, ведет к саморазвитию детей.</a:t>
            </a:r>
          </a:p>
          <a:p>
            <a:pPr marL="365125" indent="168275">
              <a:spcBef>
                <a:spcPct val="20000"/>
              </a:spcBef>
              <a:defRPr/>
            </a:pPr>
            <a:endParaRPr lang="ru-RU" dirty="0"/>
          </a:p>
          <a:p>
            <a:pPr marL="365125" lvl="0" indent="168275">
              <a:spcBef>
                <a:spcPct val="20000"/>
              </a:spcBef>
              <a:defRPr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4" descr="Картинки по запрос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61" y="5022215"/>
            <a:ext cx="3285016" cy="155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737965"/>
            <a:ext cx="4407320" cy="2127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8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029"/>
            <a:ext cx="9144000" cy="682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19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48680"/>
            <a:ext cx="71287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Цель </a:t>
            </a:r>
            <a:r>
              <a:rPr lang="ru-RU" sz="2400" b="1" i="1" dirty="0"/>
              <a:t>проекта</a:t>
            </a:r>
            <a:r>
              <a:rPr lang="ru-RU" sz="2400" i="1" dirty="0"/>
              <a:t>:</a:t>
            </a:r>
          </a:p>
          <a:p>
            <a:pPr algn="ctr"/>
            <a:r>
              <a:rPr lang="ru-RU" sz="2000" i="1" dirty="0" smtClean="0"/>
              <a:t> </a:t>
            </a:r>
            <a:r>
              <a:rPr lang="ru-RU" sz="2000" i="1" dirty="0"/>
              <a:t>Развивать у детей дошкольного возраста интерес к художественной </a:t>
            </a:r>
            <a:r>
              <a:rPr lang="ru-RU" sz="2000" i="1" dirty="0" smtClean="0"/>
              <a:t>литературе</a:t>
            </a:r>
            <a:r>
              <a:rPr lang="ru-RU" sz="2000" i="1" dirty="0"/>
              <a:t>.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3" y="1518538"/>
            <a:ext cx="813690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/>
              <a:t>                                 </a:t>
            </a:r>
            <a:endParaRPr lang="ru-RU" sz="1400" b="1" i="1" dirty="0" smtClean="0"/>
          </a:p>
          <a:p>
            <a:r>
              <a:rPr lang="ru-RU" sz="2400" b="1" i="1" dirty="0" smtClean="0"/>
              <a:t>      Задачи:</a:t>
            </a:r>
            <a:endParaRPr lang="ru-RU" sz="2400" dirty="0" smtClean="0"/>
          </a:p>
          <a:p>
            <a:endParaRPr lang="ru-RU" sz="1400" dirty="0"/>
          </a:p>
          <a:p>
            <a:r>
              <a:rPr lang="ru-RU" dirty="0" smtClean="0"/>
              <a:t> 1. Расширить </a:t>
            </a:r>
            <a:r>
              <a:rPr lang="ru-RU" dirty="0"/>
              <a:t>и уточнять </a:t>
            </a:r>
            <a:r>
              <a:rPr lang="ru-RU" dirty="0" smtClean="0"/>
              <a:t>представления </a:t>
            </a:r>
            <a:r>
              <a:rPr lang="ru-RU" dirty="0"/>
              <a:t>детей о книгах, </a:t>
            </a:r>
            <a:r>
              <a:rPr lang="ru-RU" dirty="0" smtClean="0"/>
              <a:t>познакомить  с историей появления и создания книги .</a:t>
            </a:r>
          </a:p>
          <a:p>
            <a:r>
              <a:rPr lang="ru-RU" dirty="0" smtClean="0"/>
              <a:t> 2. Развивать познавательные, творческие способности  детей через НОД , совместное чтение, беседы, игры </a:t>
            </a:r>
          </a:p>
          <a:p>
            <a:r>
              <a:rPr lang="ru-RU" dirty="0" smtClean="0"/>
              <a:t> 3 Использовать нетрадиционные  формы работы с родителями  для приобщения детей к художественной литературе.</a:t>
            </a:r>
            <a:endParaRPr lang="ru-RU" dirty="0"/>
          </a:p>
          <a:p>
            <a:r>
              <a:rPr lang="ru-RU" dirty="0" smtClean="0"/>
              <a:t> 4. Воспитывать  бережное отношение к книге.</a:t>
            </a:r>
          </a:p>
          <a:p>
            <a:endParaRPr lang="ru-RU" sz="2000" dirty="0"/>
          </a:p>
          <a:p>
            <a:r>
              <a:rPr lang="ru-RU" sz="2000" dirty="0" smtClean="0"/>
              <a:t> </a:t>
            </a:r>
            <a:r>
              <a:rPr lang="ru-RU" sz="2000" dirty="0"/>
              <a:t>            </a:t>
            </a:r>
          </a:p>
          <a:p>
            <a:r>
              <a:rPr lang="ru-RU" sz="2400" dirty="0" smtClean="0"/>
              <a:t>                                  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3953623"/>
            <a:ext cx="3851920" cy="290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24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48680"/>
            <a:ext cx="7128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3" y="1518538"/>
            <a:ext cx="81369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Вид проекта</a:t>
            </a:r>
            <a:r>
              <a:rPr lang="ru-RU" sz="2000" i="1" dirty="0"/>
              <a:t>:  Информационно-познавательный, творческий.</a:t>
            </a:r>
          </a:p>
          <a:p>
            <a:r>
              <a:rPr lang="ru-RU" sz="2000" b="1" i="1" dirty="0"/>
              <a:t>Продолжительность проекта</a:t>
            </a:r>
            <a:r>
              <a:rPr lang="ru-RU" sz="2000" i="1" dirty="0"/>
              <a:t>: с 01.02. 2022г. по 30.03. 2022г. </a:t>
            </a:r>
          </a:p>
          <a:p>
            <a:r>
              <a:rPr lang="ru-RU" sz="2000" b="1" i="1" dirty="0"/>
              <a:t>Участники проекта</a:t>
            </a:r>
            <a:r>
              <a:rPr lang="ru-RU" sz="2000" i="1" dirty="0"/>
              <a:t>: Дети старшей группы, </a:t>
            </a:r>
            <a:r>
              <a:rPr lang="ru-RU" sz="2000" i="1" dirty="0" smtClean="0"/>
              <a:t>воспитатели, </a:t>
            </a:r>
            <a:r>
              <a:rPr lang="ru-RU" sz="2000" i="1" dirty="0"/>
              <a:t>родители</a:t>
            </a:r>
            <a:r>
              <a:rPr lang="ru-RU" sz="2000" dirty="0"/>
              <a:t>.</a:t>
            </a:r>
          </a:p>
          <a:p>
            <a:pPr algn="ctr"/>
            <a:r>
              <a:rPr lang="ru-RU" sz="2400" dirty="0" smtClean="0"/>
              <a:t>                                  </a:t>
            </a:r>
          </a:p>
          <a:p>
            <a:r>
              <a:rPr lang="ru-RU" sz="2400" dirty="0" smtClean="0"/>
              <a:t>                                               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EC520B9-E570-4C69-AF42-12E3D7C0F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990" y="2636912"/>
            <a:ext cx="6143400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46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2351" y="515469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Сроки реализации проекта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3" y="1518538"/>
            <a:ext cx="81369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  <a:p>
            <a:r>
              <a:rPr lang="ru-RU" sz="2000" i="1" dirty="0"/>
              <a:t>1 этап – </a:t>
            </a:r>
            <a:r>
              <a:rPr lang="ru-RU" sz="2000" i="1" dirty="0" smtClean="0"/>
              <a:t>подготовительный </a:t>
            </a:r>
            <a:r>
              <a:rPr lang="ru-RU" sz="2000" i="1" dirty="0"/>
              <a:t>– </a:t>
            </a:r>
            <a:r>
              <a:rPr lang="ru-RU" sz="2000" i="1" dirty="0" smtClean="0"/>
              <a:t>март</a:t>
            </a:r>
            <a:r>
              <a:rPr lang="ru-RU" sz="2000" i="1" dirty="0" smtClean="0"/>
              <a:t>. </a:t>
            </a:r>
            <a:endParaRPr lang="ru-RU" sz="2000" i="1" dirty="0"/>
          </a:p>
          <a:p>
            <a:r>
              <a:rPr lang="ru-RU" sz="2000" i="1" dirty="0"/>
              <a:t>2 этап </a:t>
            </a:r>
            <a:r>
              <a:rPr lang="ru-RU" sz="2000" i="1" dirty="0" smtClean="0"/>
              <a:t>–  основной    -            </a:t>
            </a:r>
            <a:r>
              <a:rPr lang="ru-RU" sz="2000" i="1" dirty="0" smtClean="0"/>
              <a:t>март- апрель</a:t>
            </a:r>
            <a:endParaRPr lang="ru-RU" sz="2000" i="1" dirty="0"/>
          </a:p>
          <a:p>
            <a:r>
              <a:rPr lang="ru-RU" sz="2000" i="1" dirty="0"/>
              <a:t>3 этап – заключительный </a:t>
            </a:r>
            <a:r>
              <a:rPr lang="ru-RU" sz="2000" i="1" smtClean="0"/>
              <a:t>–    </a:t>
            </a:r>
            <a:r>
              <a:rPr lang="ru-RU" sz="2000" i="1" smtClean="0"/>
              <a:t>апрель</a:t>
            </a:r>
            <a:endParaRPr lang="ru-RU" sz="2000" i="1" dirty="0"/>
          </a:p>
          <a:p>
            <a:pPr algn="ctr"/>
            <a:r>
              <a:rPr lang="ru-RU" sz="2400" dirty="0" smtClean="0"/>
              <a:t>                                  </a:t>
            </a:r>
          </a:p>
          <a:p>
            <a:r>
              <a:rPr lang="ru-RU" sz="2400" dirty="0" smtClean="0"/>
              <a:t>                                               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5AAB67F-74CD-4E09-8417-23D75E10D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74" y="3376190"/>
            <a:ext cx="4557182" cy="30771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932" y="1196752"/>
            <a:ext cx="3068951" cy="229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77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687541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Ожидаемые результаты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282195"/>
            <a:ext cx="81369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</a:t>
            </a:r>
            <a:endParaRPr lang="ru-RU" sz="2400" dirty="0"/>
          </a:p>
          <a:p>
            <a:r>
              <a:rPr lang="ru-RU" sz="2000" b="1" i="1" dirty="0"/>
              <a:t>Повышение у детей интереса к художественной литературе.</a:t>
            </a:r>
          </a:p>
          <a:p>
            <a:r>
              <a:rPr lang="ru-RU" sz="2000" b="1" i="1" dirty="0"/>
              <a:t>Раскрытие творческих способностей </a:t>
            </a:r>
            <a:r>
              <a:rPr lang="ru-RU" sz="2000" b="1" i="1" dirty="0" smtClean="0"/>
              <a:t>детей.</a:t>
            </a:r>
            <a:endParaRPr lang="ru-RU" sz="2000" b="1" i="1" dirty="0"/>
          </a:p>
          <a:p>
            <a:r>
              <a:rPr lang="ru-RU" sz="2000" b="1" i="1" dirty="0"/>
              <a:t>Обогащение словаря, развитие лексико-грамматического строя, связной речи детей</a:t>
            </a:r>
            <a:r>
              <a:rPr lang="ru-RU" sz="2000" b="1" i="1" dirty="0" smtClean="0"/>
              <a:t>.</a:t>
            </a:r>
            <a:endParaRPr lang="ru-RU" sz="2000" b="1" i="1" dirty="0"/>
          </a:p>
          <a:p>
            <a:r>
              <a:rPr lang="ru-RU" sz="2000" b="1" i="1" dirty="0"/>
              <a:t> Осознание родителями значимости книги в воспитании детей дошкольного возраста.</a:t>
            </a:r>
          </a:p>
          <a:p>
            <a:endParaRPr lang="ru-RU" sz="2400" dirty="0" smtClean="0"/>
          </a:p>
          <a:p>
            <a:r>
              <a:rPr lang="ru-RU" sz="2400" dirty="0" smtClean="0"/>
              <a:t> </a:t>
            </a:r>
            <a:endParaRPr lang="ru-RU" sz="2400" dirty="0"/>
          </a:p>
          <a:p>
            <a:pPr algn="ctr"/>
            <a:r>
              <a:rPr lang="ru-RU" sz="2400" dirty="0" smtClean="0"/>
              <a:t>                                  </a:t>
            </a:r>
          </a:p>
          <a:p>
            <a:r>
              <a:rPr lang="ru-RU" sz="2400" dirty="0" smtClean="0"/>
              <a:t>                                              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400" y="3400797"/>
            <a:ext cx="2448096" cy="33106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8" y="3538122"/>
            <a:ext cx="2634824" cy="331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70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687541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проекта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110296"/>
            <a:ext cx="914877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     </a:t>
            </a:r>
            <a:r>
              <a:rPr lang="en-US" b="1" i="1" dirty="0" smtClean="0"/>
              <a:t>I</a:t>
            </a:r>
            <a:r>
              <a:rPr lang="ru-RU" b="1" i="1" dirty="0" smtClean="0"/>
              <a:t> </a:t>
            </a:r>
            <a:r>
              <a:rPr lang="ru-RU" b="1" i="1" dirty="0"/>
              <a:t>этап </a:t>
            </a:r>
            <a:r>
              <a:rPr lang="ru-RU" b="1" i="1" dirty="0" smtClean="0"/>
              <a:t>– подготовительный </a:t>
            </a:r>
            <a:r>
              <a:rPr lang="ru-RU" dirty="0" smtClean="0"/>
              <a:t>:</a:t>
            </a:r>
          </a:p>
          <a:p>
            <a:r>
              <a:rPr lang="ru-RU" dirty="0" smtClean="0"/>
              <a:t>  </a:t>
            </a:r>
            <a:r>
              <a:rPr lang="ru-RU" dirty="0"/>
              <a:t>Сбор информации, работа с методической  литературой, составление плана работы над проектом. Постановить проблему перед детьми «Для чего нужным нам книги?». </a:t>
            </a:r>
          </a:p>
          <a:p>
            <a:pPr marL="182563" indent="0">
              <a:buFont typeface="Arial" charset="0"/>
              <a:buNone/>
              <a:defRPr/>
            </a:pPr>
            <a:endParaRPr lang="ru-RU" dirty="0" smtClean="0"/>
          </a:p>
          <a:p>
            <a:pPr marL="182563" indent="0">
              <a:buFont typeface="Arial" charset="0"/>
              <a:buNone/>
              <a:defRPr/>
            </a:pPr>
            <a:r>
              <a:rPr lang="ru-RU" b="1" i="1" dirty="0" smtClean="0"/>
              <a:t>  </a:t>
            </a:r>
            <a:r>
              <a:rPr lang="en-US" b="1" i="1" dirty="0" smtClean="0"/>
              <a:t>II</a:t>
            </a:r>
            <a:r>
              <a:rPr lang="ru-RU" b="1" i="1" dirty="0" smtClean="0"/>
              <a:t> </a:t>
            </a:r>
            <a:r>
              <a:rPr lang="ru-RU" b="1" i="1" dirty="0"/>
              <a:t>этап – основной. </a:t>
            </a:r>
          </a:p>
          <a:p>
            <a:pPr marL="182563" indent="0">
              <a:defRPr/>
            </a:pPr>
            <a:r>
              <a:rPr lang="ru-RU" dirty="0"/>
              <a:t>Рассматривание книг, иллюстраций, портретов детских писателей и поэтов с детьми.</a:t>
            </a:r>
          </a:p>
          <a:p>
            <a:pPr marL="182563" indent="0">
              <a:defRPr/>
            </a:pPr>
            <a:r>
              <a:rPr lang="ru-RU" dirty="0"/>
              <a:t>Чтение произведений, рассматривание иллюстраций к ним: А. </a:t>
            </a:r>
            <a:r>
              <a:rPr lang="ru-RU" dirty="0" err="1"/>
              <a:t>Барто</a:t>
            </a:r>
            <a:r>
              <a:rPr lang="ru-RU" dirty="0"/>
              <a:t>, С. Михалков, </a:t>
            </a:r>
            <a:r>
              <a:rPr lang="ru-RU" dirty="0" smtClean="0"/>
              <a:t>К</a:t>
            </a:r>
            <a:r>
              <a:rPr lang="ru-RU" dirty="0"/>
              <a:t>. Чуковский, С. Маршак.</a:t>
            </a:r>
          </a:p>
          <a:p>
            <a:pPr marL="182563" indent="0">
              <a:defRPr/>
            </a:pPr>
            <a:r>
              <a:rPr lang="ru-RU" dirty="0"/>
              <a:t>Художественное творчество (рисование, лепка, аппликация)</a:t>
            </a:r>
          </a:p>
          <a:p>
            <a:pPr marL="182563" indent="0">
              <a:defRPr/>
            </a:pPr>
            <a:r>
              <a:rPr lang="ru-RU" dirty="0"/>
              <a:t> Проведение </a:t>
            </a:r>
            <a:r>
              <a:rPr lang="ru-RU" dirty="0" smtClean="0"/>
              <a:t>театрализованных </a:t>
            </a:r>
            <a:r>
              <a:rPr lang="ru-RU" dirty="0"/>
              <a:t>сюжетно-ролевых игр.</a:t>
            </a:r>
          </a:p>
          <a:p>
            <a:pPr marL="182563" indent="0">
              <a:defRPr/>
            </a:pPr>
            <a:r>
              <a:rPr lang="ru-RU" dirty="0" smtClean="0"/>
              <a:t> Работа с родителями</a:t>
            </a:r>
            <a:endParaRPr lang="ru-RU" dirty="0"/>
          </a:p>
          <a:p>
            <a:pPr marL="182563">
              <a:defRPr/>
            </a:pPr>
            <a:endParaRPr lang="ru-RU" dirty="0" smtClean="0"/>
          </a:p>
          <a:p>
            <a:pPr marL="182563">
              <a:defRPr/>
            </a:pPr>
            <a:r>
              <a:rPr lang="ru-RU" b="1" i="1" dirty="0" smtClean="0"/>
              <a:t> </a:t>
            </a:r>
            <a:r>
              <a:rPr lang="en-US" b="1" i="1" dirty="0"/>
              <a:t>III</a:t>
            </a:r>
            <a:r>
              <a:rPr lang="ru-RU" b="1" i="1" dirty="0" smtClean="0"/>
              <a:t>  </a:t>
            </a:r>
            <a:r>
              <a:rPr lang="ru-RU" b="1" i="1" dirty="0"/>
              <a:t>этап – заключительный</a:t>
            </a:r>
            <a:r>
              <a:rPr lang="ru-RU" dirty="0"/>
              <a:t>. </a:t>
            </a:r>
            <a:r>
              <a:rPr lang="ru-RU" dirty="0" smtClean="0"/>
              <a:t> </a:t>
            </a:r>
          </a:p>
          <a:p>
            <a:pPr marL="182563">
              <a:defRPr/>
            </a:pPr>
            <a:r>
              <a:rPr lang="ru-RU" dirty="0" smtClean="0"/>
              <a:t>   </a:t>
            </a:r>
            <a:r>
              <a:rPr lang="ru-RU" dirty="0"/>
              <a:t>проанализировать результаты работы, обобщить опыт и оформить в виде презентации.</a:t>
            </a:r>
          </a:p>
          <a:p>
            <a:pPr marL="182563" indent="0">
              <a:buFont typeface="Arial" charset="0"/>
              <a:buNone/>
              <a:defRPr/>
            </a:pPr>
            <a:r>
              <a:rPr lang="ru-RU" dirty="0" smtClean="0"/>
              <a:t>                             </a:t>
            </a:r>
            <a:endParaRPr lang="ru-RU" dirty="0"/>
          </a:p>
          <a:p>
            <a:endParaRPr lang="ru-RU" sz="1400" dirty="0"/>
          </a:p>
          <a:p>
            <a:endParaRPr lang="ru-RU" sz="1400" i="1" dirty="0"/>
          </a:p>
          <a:p>
            <a:endParaRPr lang="ru-RU" sz="1400" dirty="0" smtClean="0"/>
          </a:p>
          <a:p>
            <a:r>
              <a:rPr lang="ru-RU" sz="1400" dirty="0" smtClean="0"/>
              <a:t> </a:t>
            </a:r>
            <a:endParaRPr lang="ru-RU" sz="1400" dirty="0"/>
          </a:p>
          <a:p>
            <a:pPr algn="ctr"/>
            <a:r>
              <a:rPr lang="ru-RU" sz="1400" dirty="0" smtClean="0"/>
              <a:t>                                  </a:t>
            </a:r>
          </a:p>
          <a:p>
            <a:r>
              <a:rPr lang="ru-RU" sz="1400" dirty="0" smtClean="0"/>
              <a:t>                                                </a:t>
            </a:r>
            <a:endParaRPr lang="ru-RU" sz="1400" dirty="0"/>
          </a:p>
        </p:txBody>
      </p:sp>
      <p:pic>
        <p:nvPicPr>
          <p:cNvPr id="5" name="Picture 4" descr="Картинки по запрос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282260"/>
            <a:ext cx="2088232" cy="153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27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687541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518538"/>
            <a:ext cx="835292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/>
              <a:t>     </a:t>
            </a:r>
            <a:r>
              <a:rPr lang="ru-RU" sz="2000" dirty="0" smtClean="0"/>
              <a:t> 1.Совместное </a:t>
            </a:r>
            <a:r>
              <a:rPr lang="ru-RU" sz="2000" dirty="0"/>
              <a:t>оформление </a:t>
            </a:r>
            <a:r>
              <a:rPr lang="ru-RU" sz="2000" dirty="0" smtClean="0"/>
              <a:t>книжки- малышки </a:t>
            </a:r>
            <a:r>
              <a:rPr lang="ru-RU" sz="2000" dirty="0"/>
              <a:t>на тему: </a:t>
            </a:r>
            <a:r>
              <a:rPr lang="ru-RU" sz="2000" dirty="0" smtClean="0"/>
              <a:t>«</a:t>
            </a:r>
            <a:r>
              <a:rPr lang="ru-RU" sz="2000" dirty="0"/>
              <a:t> </a:t>
            </a:r>
            <a:r>
              <a:rPr lang="ru-RU" sz="2000" dirty="0" smtClean="0"/>
              <a:t>Моя любимая книжка»</a:t>
            </a:r>
          </a:p>
          <a:p>
            <a:r>
              <a:rPr lang="ru-RU" sz="2000" dirty="0" smtClean="0"/>
              <a:t>        2. </a:t>
            </a:r>
            <a:r>
              <a:rPr lang="ru-RU" sz="2000" dirty="0"/>
              <a:t>С</a:t>
            </a:r>
            <a:r>
              <a:rPr lang="ru-RU" sz="2000" dirty="0" smtClean="0"/>
              <a:t>овместное </a:t>
            </a:r>
            <a:r>
              <a:rPr lang="ru-RU" sz="2000" dirty="0"/>
              <a:t>рисование иллюстрации </a:t>
            </a:r>
            <a:r>
              <a:rPr lang="ru-RU" sz="2000" dirty="0" smtClean="0"/>
              <a:t>«Моя любимая сказка». </a:t>
            </a:r>
          </a:p>
          <a:p>
            <a:r>
              <a:rPr lang="ru-RU" sz="2000" dirty="0" smtClean="0"/>
              <a:t>        3.Фотоотчет «Читаем дома»; </a:t>
            </a:r>
          </a:p>
          <a:p>
            <a:r>
              <a:rPr lang="ru-RU" sz="2000" dirty="0" smtClean="0"/>
              <a:t>        </a:t>
            </a:r>
            <a:r>
              <a:rPr lang="ru-RU" sz="2000" dirty="0"/>
              <a:t>4.Печатная информация для родителей: «Как научить ребёнка любить книги», «Зачем читать книги?», «Сказки на ночь», «Как учить стихи</a:t>
            </a:r>
            <a:r>
              <a:rPr lang="ru-RU" sz="2000" dirty="0" smtClean="0"/>
              <a:t>».</a:t>
            </a:r>
          </a:p>
          <a:p>
            <a:r>
              <a:rPr lang="ru-RU" sz="2000" dirty="0" smtClean="0"/>
              <a:t> папка-передвижка «Роль сказки в развитии и воспитании ребенка»</a:t>
            </a:r>
            <a:endParaRPr lang="ru-RU" sz="20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i="1" dirty="0"/>
          </a:p>
          <a:p>
            <a:endParaRPr lang="ru-RU" sz="2400" dirty="0" smtClean="0"/>
          </a:p>
          <a:p>
            <a:r>
              <a:rPr lang="ru-RU" sz="2400" dirty="0" smtClean="0"/>
              <a:t> </a:t>
            </a:r>
            <a:endParaRPr lang="ru-RU" sz="2400" dirty="0"/>
          </a:p>
          <a:p>
            <a:pPr algn="ctr"/>
            <a:r>
              <a:rPr lang="ru-RU" sz="2400" dirty="0" smtClean="0"/>
              <a:t>                                  </a:t>
            </a:r>
          </a:p>
          <a:p>
            <a:r>
              <a:rPr lang="ru-RU" sz="2400" dirty="0" smtClean="0"/>
              <a:t>                                                </a:t>
            </a:r>
            <a:endParaRPr lang="ru-RU" dirty="0"/>
          </a:p>
        </p:txBody>
      </p:sp>
      <p:pic>
        <p:nvPicPr>
          <p:cNvPr id="4" name="Picture 2" descr="Картинки по запросу книга наш друг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14" y="4203513"/>
            <a:ext cx="2016224" cy="227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940386"/>
            <a:ext cx="18097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2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548680"/>
            <a:ext cx="712879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Организованы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книг о природе и о животных. Знакомились  с творчеством писателей на НОД, в беседах. Рассматривали иллюстрации к  книгам,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использовали  презентации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читали произведения. </a:t>
            </a:r>
            <a:b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715856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                                 </a:t>
            </a:r>
            <a:endParaRPr lang="ru-RU" sz="2400" dirty="0"/>
          </a:p>
          <a:p>
            <a:r>
              <a:rPr lang="ru-RU" sz="2400" dirty="0"/>
              <a:t>                                          </a:t>
            </a:r>
            <a:r>
              <a:rPr lang="ru-RU" sz="2400" dirty="0" smtClean="0"/>
              <a:t>    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" y="2204864"/>
            <a:ext cx="2962605" cy="22219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717" y="4539168"/>
            <a:ext cx="2844824" cy="21336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715" y="2303006"/>
            <a:ext cx="2722562" cy="43360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677561"/>
            <a:ext cx="2124075" cy="21526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718" y="1803116"/>
            <a:ext cx="2628908" cy="27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677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1079</TotalTime>
  <Words>556</Words>
  <Application>Microsoft Office PowerPoint</Application>
  <PresentationFormat>Экран (4:3)</PresentationFormat>
  <Paragraphs>148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Садик</cp:lastModifiedBy>
  <cp:revision>170</cp:revision>
  <dcterms:created xsi:type="dcterms:W3CDTF">2016-12-06T09:49:38Z</dcterms:created>
  <dcterms:modified xsi:type="dcterms:W3CDTF">2022-05-04T05:58:15Z</dcterms:modified>
</cp:coreProperties>
</file>