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gif" ContentType="image/gif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42" r:id="rId1"/>
  </p:sldMasterIdLst>
  <p:notesMasterIdLst>
    <p:notesMasterId r:id="rId21"/>
  </p:notesMasterIdLst>
  <p:sldIdLst>
    <p:sldId id="279" r:id="rId2"/>
    <p:sldId id="289" r:id="rId3"/>
    <p:sldId id="280" r:id="rId4"/>
    <p:sldId id="288" r:id="rId5"/>
    <p:sldId id="258" r:id="rId6"/>
    <p:sldId id="259" r:id="rId7"/>
    <p:sldId id="260" r:id="rId8"/>
    <p:sldId id="285" r:id="rId9"/>
    <p:sldId id="281" r:id="rId10"/>
    <p:sldId id="282" r:id="rId11"/>
    <p:sldId id="283" r:id="rId12"/>
    <p:sldId id="284" r:id="rId13"/>
    <p:sldId id="269" r:id="rId14"/>
    <p:sldId id="270" r:id="rId15"/>
    <p:sldId id="271" r:id="rId16"/>
    <p:sldId id="272" r:id="rId17"/>
    <p:sldId id="286" r:id="rId18"/>
    <p:sldId id="287" r:id="rId19"/>
    <p:sldId id="266" r:id="rId20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66" d="100"/>
          <a:sy n="66" d="100"/>
        </p:scale>
        <p:origin x="876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186D821-FF13-4E80-9A10-D46502617797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4B1BAC4-AD78-473E-A971-C39B87AFA958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49599877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Title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751012" y="1300785"/>
            <a:ext cx="8689976" cy="2509213"/>
          </a:xfrm>
        </p:spPr>
        <p:txBody>
          <a:bodyPr anchor="b">
            <a:normAutofit/>
          </a:bodyPr>
          <a:lstStyle>
            <a:lvl1pPr algn="ctr">
              <a:defRPr sz="48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51012" y="3886200"/>
            <a:ext cx="8689976" cy="1371599"/>
          </a:xfrm>
        </p:spPr>
        <p:txBody>
          <a:bodyPr>
            <a:normAutofit/>
          </a:bodyPr>
          <a:lstStyle>
            <a:lvl1pPr marL="0" indent="0" algn="ctr">
              <a:buNone/>
              <a:defRPr sz="22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8696743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Панорамная фотография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94" y="4289374"/>
            <a:ext cx="10364432" cy="81161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1184744" y="698261"/>
            <a:ext cx="9822532" cy="3214136"/>
          </a:xfrm>
          <a:prstGeom prst="roundRect">
            <a:avLst>
              <a:gd name="adj" fmla="val 4944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 algn="ctr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5108728"/>
            <a:ext cx="10364452" cy="682472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1166040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подпись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599"/>
            <a:ext cx="10364452" cy="3427245"/>
          </a:xfrm>
        </p:spPr>
        <p:txBody>
          <a:bodyPr anchor="ctr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204821"/>
            <a:ext cx="10364452" cy="1586380"/>
          </a:xfrm>
        </p:spPr>
        <p:txBody>
          <a:bodyPr anchor="ctr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87034915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Цитата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46212" y="609600"/>
            <a:ext cx="9302752" cy="2992904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720644" y="3610032"/>
            <a:ext cx="8752299" cy="59478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4372796"/>
            <a:ext cx="10364452" cy="1421053"/>
          </a:xfrm>
        </p:spPr>
        <p:txBody>
          <a:bodyPr anchor="ctr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  <p:sp>
        <p:nvSpPr>
          <p:cNvPr id="13" name="TextBox 12"/>
          <p:cNvSpPr txBox="1"/>
          <p:nvPr/>
        </p:nvSpPr>
        <p:spPr>
          <a:xfrm>
            <a:off x="1001488" y="75416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80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4" name="TextBox 13"/>
          <p:cNvSpPr txBox="1"/>
          <p:nvPr/>
        </p:nvSpPr>
        <p:spPr>
          <a:xfrm>
            <a:off x="10557558" y="2993578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80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170187101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Карточка имен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2138721"/>
            <a:ext cx="10364452" cy="2511835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5" y="4662335"/>
            <a:ext cx="10364452" cy="1140644"/>
          </a:xfrm>
        </p:spPr>
        <p:txBody>
          <a:bodyPr anchor="t"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00210631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Три колонк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10364452" cy="1605094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913774" y="2367093"/>
            <a:ext cx="3298976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913774" y="2943355"/>
            <a:ext cx="3298976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52389" y="2367093"/>
            <a:ext cx="329152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4441348" y="2943355"/>
            <a:ext cx="3303351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2367093"/>
            <a:ext cx="33049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973298" y="2943355"/>
            <a:ext cx="3304928" cy="2847845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3044095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Столбец с тремя рисунками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" name="Picture 15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913774" y="610772"/>
            <a:ext cx="10364452" cy="1603922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913774" y="4204820"/>
            <a:ext cx="3296409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913774" y="2367093"/>
            <a:ext cx="3296409" cy="1524000"/>
          </a:xfrm>
          <a:prstGeom prst="roundRect">
            <a:avLst>
              <a:gd name="adj" fmla="val 936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913774" y="4781082"/>
            <a:ext cx="3296409" cy="1010118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442759" y="4204820"/>
            <a:ext cx="3301828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4441348" y="2367093"/>
            <a:ext cx="3303352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4441348" y="4781080"/>
            <a:ext cx="3303352" cy="1010119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973298" y="4204820"/>
            <a:ext cx="3300681" cy="576262"/>
          </a:xfrm>
        </p:spPr>
        <p:txBody>
          <a:bodyPr anchor="b">
            <a:noAutofit/>
          </a:bodyPr>
          <a:lstStyle>
            <a:lvl1pPr marL="0" indent="0" algn="ctr">
              <a:lnSpc>
                <a:spcPct val="85000"/>
              </a:lnSpc>
              <a:buNone/>
              <a:defRPr sz="22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973298" y="2367093"/>
            <a:ext cx="3304928" cy="1524000"/>
          </a:xfrm>
          <a:prstGeom prst="roundRect">
            <a:avLst>
              <a:gd name="adj" fmla="val 8841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973173" y="4781078"/>
            <a:ext cx="3305053" cy="1010121"/>
          </a:xfrm>
        </p:spPr>
        <p:txBody>
          <a:bodyPr anchor="t">
            <a:normAutofit/>
          </a:bodyPr>
          <a:lstStyle>
            <a:lvl1pPr marL="0" indent="0" algn="ctr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82686374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1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2367093"/>
            <a:ext cx="10364452" cy="3424107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18592575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609601"/>
            <a:ext cx="2553326" cy="5181599"/>
          </a:xfrm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8" name="Vertical Text Placeholder 2"/>
          <p:cNvSpPr>
            <a:spLocks noGrp="1"/>
          </p:cNvSpPr>
          <p:nvPr>
            <p:ph type="body" orient="vert" sz="quarter" idx="13"/>
          </p:nvPr>
        </p:nvSpPr>
        <p:spPr>
          <a:xfrm>
            <a:off x="913775" y="609601"/>
            <a:ext cx="7658724" cy="518159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7948778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103638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288845819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828563"/>
            <a:ext cx="10351752" cy="2736819"/>
          </a:xfrm>
        </p:spPr>
        <p:txBody>
          <a:bodyPr anchor="b">
            <a:normAutofit/>
          </a:bodyPr>
          <a:lstStyle>
            <a:lvl1pPr>
              <a:defRPr sz="40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4" y="3657457"/>
            <a:ext cx="10351752" cy="1368183"/>
          </a:xfrm>
        </p:spPr>
        <p:txBody>
          <a:bodyPr>
            <a:normAutofit/>
          </a:bodyPr>
          <a:lstStyle>
            <a:lvl1pPr marL="0" indent="0" algn="ctr">
              <a:buNone/>
              <a:defRPr sz="2000">
                <a:solidFill>
                  <a:schemeClr val="bg1">
                    <a:lumMod val="50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188686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2" name="Content Placeholder 2"/>
          <p:cNvSpPr>
            <a:spLocks noGrp="1"/>
          </p:cNvSpPr>
          <p:nvPr>
            <p:ph sz="quarter" idx="13"/>
          </p:nvPr>
        </p:nvSpPr>
        <p:spPr>
          <a:xfrm>
            <a:off x="913774" y="2367092"/>
            <a:ext cx="5106026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13" name="Content Placeholder 3"/>
          <p:cNvSpPr>
            <a:spLocks noGrp="1"/>
          </p:cNvSpPr>
          <p:nvPr>
            <p:ph sz="quarter" idx="14"/>
          </p:nvPr>
        </p:nvSpPr>
        <p:spPr>
          <a:xfrm>
            <a:off x="6172200" y="2367092"/>
            <a:ext cx="5105400" cy="342410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9547684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14" name="Title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6328" y="2371018"/>
            <a:ext cx="487347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2" name="Content Placeholder 3"/>
          <p:cNvSpPr>
            <a:spLocks noGrp="1"/>
          </p:cNvSpPr>
          <p:nvPr>
            <p:ph sz="quarter" idx="13"/>
          </p:nvPr>
        </p:nvSpPr>
        <p:spPr>
          <a:xfrm>
            <a:off x="913774" y="3051012"/>
            <a:ext cx="5106027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396423" y="2371018"/>
            <a:ext cx="4881804" cy="679994"/>
          </a:xfrm>
        </p:spPr>
        <p:txBody>
          <a:bodyPr anchor="b">
            <a:noAutofit/>
          </a:bodyPr>
          <a:lstStyle>
            <a:lvl1pPr marL="0" indent="0">
              <a:lnSpc>
                <a:spcPct val="85000"/>
              </a:lnSpc>
              <a:buNone/>
              <a:defRPr sz="26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13" name="Content Placeholder 5"/>
          <p:cNvSpPr>
            <a:spLocks noGrp="1"/>
          </p:cNvSpPr>
          <p:nvPr>
            <p:ph sz="quarter" idx="14"/>
          </p:nvPr>
        </p:nvSpPr>
        <p:spPr>
          <a:xfrm>
            <a:off x="6172200" y="3051012"/>
            <a:ext cx="5105401" cy="2740187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843824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42699078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3339031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5" y="609600"/>
            <a:ext cx="3935688" cy="2023252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10" name="Content Placeholder 2"/>
          <p:cNvSpPr>
            <a:spLocks noGrp="1"/>
          </p:cNvSpPr>
          <p:nvPr>
            <p:ph sz="quarter" idx="13"/>
          </p:nvPr>
        </p:nvSpPr>
        <p:spPr>
          <a:xfrm>
            <a:off x="5078062" y="609600"/>
            <a:ext cx="6200163" cy="5181599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74" y="2632852"/>
            <a:ext cx="3935689" cy="3158348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78133483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Droplets-HD-Content-R1d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13774" y="609600"/>
            <a:ext cx="5934969" cy="2023254"/>
          </a:xfrm>
        </p:spPr>
        <p:txBody>
          <a:bodyPr anchor="b"/>
          <a:lstStyle>
            <a:lvl1pPr algn="ctr"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7424803" y="609601"/>
            <a:ext cx="3255358" cy="5181600"/>
          </a:xfrm>
          <a:prstGeom prst="roundRect">
            <a:avLst>
              <a:gd name="adj" fmla="val 4943"/>
            </a:avLst>
          </a:prstGeom>
          <a:noFill/>
          <a:ln w="82550" cap="sq">
            <a:solidFill>
              <a:schemeClr val="bg2">
                <a:lumMod val="60000"/>
                <a:lumOff val="40000"/>
              </a:schemeClr>
            </a:solidFill>
            <a:miter lim="800000"/>
          </a:ln>
          <a:effectLst/>
          <a:scene3d>
            <a:camera prst="orthographicFront"/>
            <a:lightRig rig="threePt" dir="t">
              <a:rot lat="0" lon="0" rev="2700000"/>
            </a:lightRig>
          </a:scene3d>
          <a:sp3d contourW="6350">
            <a:bevelT h="38100"/>
            <a:contourClr>
              <a:srgbClr val="C0C0C0"/>
            </a:contourClr>
          </a:sp3d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13794" y="2632852"/>
            <a:ext cx="5934949" cy="3158347"/>
          </a:xfrm>
        </p:spPr>
        <p:txBody>
          <a:bodyPr/>
          <a:lstStyle>
            <a:lvl1pPr marL="0" indent="0" algn="ctr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12291950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6" name="Picture 2" descr="\\DROBO-FS\QuickDrops\JB\PPTX NG\Droplets\LightingOverlay.png"/>
          <p:cNvPicPr>
            <a:picLocks noChangeAspect="1" noChangeArrowheads="1"/>
          </p:cNvPicPr>
          <p:nvPr/>
        </p:nvPicPr>
        <p:blipFill>
          <a:blip r:embed="rId19">
            <a:alphaModFix amt="8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12192003" cy="68580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159617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13775" y="2367093"/>
            <a:ext cx="10364452" cy="342410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678737" y="5883275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9B7A52BB-CAE5-4D12-A4B0-1A6B382871C8}" type="datetimeFigureOut">
              <a:rPr lang="ru-RU" smtClean="0"/>
              <a:t>21.11.2022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13774" y="5883275"/>
            <a:ext cx="667288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00">
                <a:solidFill>
                  <a:schemeClr val="tx1"/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514011" y="5883275"/>
            <a:ext cx="764215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00">
                <a:solidFill>
                  <a:schemeClr val="tx1"/>
                </a:solidFill>
              </a:defRPr>
            </a:lvl1pPr>
          </a:lstStyle>
          <a:p>
            <a:fld id="{EF786AB9-9E07-4046-9BFC-2C78691C64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0557889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43" r:id="rId1"/>
    <p:sldLayoutId id="2147483744" r:id="rId2"/>
    <p:sldLayoutId id="2147483745" r:id="rId3"/>
    <p:sldLayoutId id="2147483746" r:id="rId4"/>
    <p:sldLayoutId id="2147483747" r:id="rId5"/>
    <p:sldLayoutId id="2147483748" r:id="rId6"/>
    <p:sldLayoutId id="2147483749" r:id="rId7"/>
    <p:sldLayoutId id="2147483750" r:id="rId8"/>
    <p:sldLayoutId id="2147483751" r:id="rId9"/>
    <p:sldLayoutId id="2147483752" r:id="rId10"/>
    <p:sldLayoutId id="2147483753" r:id="rId11"/>
    <p:sldLayoutId id="2147483754" r:id="rId12"/>
    <p:sldLayoutId id="2147483755" r:id="rId13"/>
    <p:sldLayoutId id="2147483756" r:id="rId14"/>
    <p:sldLayoutId id="2147483757" r:id="rId15"/>
    <p:sldLayoutId id="2147483758" r:id="rId16"/>
    <p:sldLayoutId id="2147483759" r:id="rId17"/>
  </p:sldLayoutIdLst>
  <p:txStyles>
    <p:titleStyle>
      <a:lvl1pPr algn="ctr" defTabSz="914400" rtl="0" eaLnBrk="1" latinLnBrk="0" hangingPunct="1">
        <a:lnSpc>
          <a:spcPct val="90000"/>
        </a:lnSpc>
        <a:spcBef>
          <a:spcPct val="0"/>
        </a:spcBef>
        <a:buNone/>
        <a:defRPr sz="3600" kern="1200" cap="all" baseline="0">
          <a:solidFill>
            <a:schemeClr val="tx1"/>
          </a:solidFill>
          <a:effectLst/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120000"/>
        </a:lnSpc>
        <a:spcBef>
          <a:spcPts val="1000"/>
        </a:spcBef>
        <a:buClr>
          <a:schemeClr val="tx1"/>
        </a:buClr>
        <a:buFont typeface="Arial" panose="020B0604020202020204" pitchFamily="34" charset="0"/>
        <a:buChar char="•"/>
        <a:defRPr sz="20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8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6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120000"/>
        </a:lnSpc>
        <a:spcBef>
          <a:spcPts val="500"/>
        </a:spcBef>
        <a:buClr>
          <a:schemeClr val="tx1"/>
        </a:buClr>
        <a:buFont typeface="Arial" panose="020B0604020202020204" pitchFamily="34" charset="0"/>
        <a:buChar char="•"/>
        <a:defRPr sz="1400" kern="1200" cap="all" baseline="0">
          <a:solidFill>
            <a:schemeClr val="tx1"/>
          </a:solidFill>
          <a:effectLst/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png"/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4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eg"/><Relationship Id="rId2" Type="http://schemas.openxmlformats.org/officeDocument/2006/relationships/image" Target="../media/image25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8.jpeg"/><Relationship Id="rId4" Type="http://schemas.openxmlformats.org/officeDocument/2006/relationships/image" Target="../media/image27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jpeg"/><Relationship Id="rId2" Type="http://schemas.openxmlformats.org/officeDocument/2006/relationships/image" Target="../media/image2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2.png"/><Relationship Id="rId4" Type="http://schemas.openxmlformats.org/officeDocument/2006/relationships/image" Target="../media/image31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4.jpe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5.jpeg"/><Relationship Id="rId4" Type="http://schemas.openxmlformats.org/officeDocument/2006/relationships/image" Target="../media/image15.jpe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38.jpeg"/><Relationship Id="rId4" Type="http://schemas.openxmlformats.org/officeDocument/2006/relationships/image" Target="../media/image16.jpe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8.jpeg"/><Relationship Id="rId2" Type="http://schemas.openxmlformats.org/officeDocument/2006/relationships/image" Target="../media/image39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1.jpeg"/><Relationship Id="rId4" Type="http://schemas.openxmlformats.org/officeDocument/2006/relationships/image" Target="../media/image40.jpe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g"/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6.jpeg"/><Relationship Id="rId4" Type="http://schemas.openxmlformats.org/officeDocument/2006/relationships/image" Target="../media/image37.jpe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g"/><Relationship Id="rId2" Type="http://schemas.openxmlformats.org/officeDocument/2006/relationships/image" Target="../media/image7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jpg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6.jpeg"/><Relationship Id="rId3" Type="http://schemas.openxmlformats.org/officeDocument/2006/relationships/image" Target="../media/image11.jpeg"/><Relationship Id="rId7" Type="http://schemas.openxmlformats.org/officeDocument/2006/relationships/image" Target="../media/image15.jpeg"/><Relationship Id="rId2" Type="http://schemas.openxmlformats.org/officeDocument/2006/relationships/image" Target="../media/image1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jpeg"/><Relationship Id="rId5" Type="http://schemas.openxmlformats.org/officeDocument/2006/relationships/image" Target="../media/image13.jpeg"/><Relationship Id="rId4" Type="http://schemas.openxmlformats.org/officeDocument/2006/relationships/image" Target="../media/image12.jpe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gif"/><Relationship Id="rId2" Type="http://schemas.openxmlformats.org/officeDocument/2006/relationships/image" Target="../media/image1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0.jpeg"/><Relationship Id="rId4" Type="http://schemas.openxmlformats.org/officeDocument/2006/relationships/image" Target="../media/image19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392746" y="662060"/>
            <a:ext cx="10364451" cy="1596177"/>
          </a:xfrm>
        </p:spPr>
        <p:txBody>
          <a:bodyPr>
            <a:normAutofit/>
          </a:bodyPr>
          <a:lstStyle/>
          <a:p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Муниципальное бюджетное образовательное учреждение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Лесогорская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средняя общеобразовательная школа»</a:t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Структурное подразделение отделение дошкольного образования № 1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пгт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Лесогорский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ru-RU" sz="1600" dirty="0"/>
              <a:t/>
            </a:r>
            <a:br>
              <a:rPr lang="ru-RU" sz="1600" dirty="0"/>
            </a:br>
            <a:endParaRPr lang="ru-RU" sz="1600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25000" lnSpcReduction="20000"/>
          </a:bodyPr>
          <a:lstStyle/>
          <a:p>
            <a:pPr marL="0" indent="0" algn="ctr">
              <a:buNone/>
            </a:pPr>
            <a:r>
              <a:rPr lang="ru-RU" sz="80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Конспект 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НОД </a:t>
            </a:r>
            <a:endParaRPr lang="ru-RU" sz="80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8000" b="1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 речевому развитию    </a:t>
            </a:r>
            <a:r>
              <a:rPr lang="ru-RU" sz="80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</a:t>
            </a:r>
          </a:p>
          <a:p>
            <a:pPr marL="0" indent="0" algn="ctr">
              <a:buNone/>
            </a:pPr>
            <a:r>
              <a:rPr lang="ru-RU" sz="72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подготовительной  группе компенсирующей </a:t>
            </a:r>
            <a:r>
              <a:rPr lang="ru-RU" sz="7200" b="1" i="1">
                <a:latin typeface="Times New Roman" panose="02020603050405020304" pitchFamily="18" charset="0"/>
                <a:cs typeface="Times New Roman" panose="02020603050405020304" pitchFamily="18" charset="0"/>
              </a:rPr>
              <a:t>направленности </a:t>
            </a:r>
            <a:r>
              <a:rPr lang="ru-RU" sz="7200" b="1" i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ru-RU" sz="7200" b="1" i="1" dirty="0" smtClean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80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«</a:t>
            </a:r>
            <a:r>
              <a:rPr lang="ru-RU" sz="8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Путешествие в царство Самовара»</a:t>
            </a: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 algn="ctr">
              <a:buNone/>
            </a:pPr>
            <a: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8000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8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dirty="0"/>
              <a:t/>
            </a:r>
            <a:br>
              <a:rPr lang="ru-RU" dirty="0"/>
            </a:br>
            <a:endParaRPr lang="ru-RU" dirty="0"/>
          </a:p>
          <a:p>
            <a:pPr marL="0" indent="0" algn="ctr">
              <a:buNone/>
            </a:pPr>
            <a:endParaRPr lang="ru-RU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0" indent="0">
              <a:buNone/>
            </a:pPr>
            <a:r>
              <a:rPr lang="ru-RU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i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 </a:t>
            </a:r>
            <a:r>
              <a:rPr lang="ru-RU" sz="4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49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Составила : Соколова М.В</a:t>
            </a:r>
          </a:p>
          <a:p>
            <a:endParaRPr lang="ru-RU" dirty="0"/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492343" y="4938312"/>
            <a:ext cx="2538174" cy="170577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50000" algn="tl" rotWithShape="0">
              <a:srgbClr val="000000">
                <a:alpha val="41000"/>
              </a:srgbClr>
            </a:outerShdw>
          </a:effectLst>
          <a:scene3d>
            <a:camera prst="orthographicFront"/>
            <a:lightRig rig="twoPt" dir="t">
              <a:rot lat="0" lon="0" rev="7800000"/>
            </a:lightRig>
          </a:scene3d>
          <a:sp3d contourW="6350">
            <a:bevelT w="50800" h="16510"/>
            <a:contourClr>
              <a:srgbClr val="C0C0C0"/>
            </a:contourClr>
          </a:sp3d>
        </p:spPr>
      </p:pic>
      <p:pic>
        <p:nvPicPr>
          <p:cNvPr id="5" name="федора" descr="https://fs00.infourok.ru/images/doc/265/270792/hello_html_70e40f23.png"/>
          <p:cNvPicPr>
            <a:picLocks noChangeAspect="1" noChangeArrowheads="1"/>
          </p:cNvPicPr>
          <p:nvPr/>
        </p:nvPicPr>
        <p:blipFill>
          <a:blip r:embed="rId3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02159" y="3686629"/>
            <a:ext cx="2490984" cy="278489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73267507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658740"/>
          </a:xfrm>
        </p:spPr>
        <p:txBody>
          <a:bodyPr>
            <a:normAutofit fontScale="90000"/>
          </a:bodyPr>
          <a:lstStyle/>
          <a:p>
            <a:r>
              <a:rPr lang="ru-RU" b="1" u="sng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Игра с мячом «Назови, какая посуда».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436914"/>
            <a:ext cx="10363826" cy="4354285"/>
          </a:xfrm>
        </p:spPr>
        <p:txBody>
          <a:bodyPr>
            <a:normAutofit fontScale="62500" lnSpcReduction="20000"/>
          </a:bodyPr>
          <a:lstStyle/>
          <a:p>
            <a:pPr marL="0" indent="0">
              <a:buNone/>
            </a:pPr>
            <a:endParaRPr lang="ru-RU" dirty="0"/>
          </a:p>
          <a:p>
            <a:pPr marL="0" indent="0">
              <a:buNone/>
            </a:pPr>
            <a:r>
              <a:rPr lang="ru-RU" b="1" dirty="0"/>
              <a:t> </a:t>
            </a:r>
            <a:r>
              <a:rPr lang="ru-RU" b="1" dirty="0" smtClean="0"/>
              <a:t>     </a:t>
            </a:r>
            <a:r>
              <a:rPr lang="ru-RU" sz="2300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Посуда </a:t>
            </a:r>
            <a:r>
              <a:rPr lang="ru-RU" sz="23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 только по назначению бывает разная, но и отличается тем, из какого материала она изготовлена. Поиграем в игру и назовем, какая же бывает посуда в зависимости от материала.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В.: Если стакан из стекла – он стеклянный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тарелка из фарфора – он фарфоровая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чайник из металла – он металлический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блюдце из керамики – оно керамическое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ложка из дерева – он деревянная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кувшин из глины -  он глиняный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вилка из пластмассы, она пластмассовая.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нож из стали – он стальной</a:t>
            </a:r>
          </a:p>
          <a:p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Если графин из хрусталя – он хрустальный</a:t>
            </a:r>
          </a:p>
          <a:p>
            <a:endParaRPr lang="ru-RU" dirty="0"/>
          </a:p>
        </p:txBody>
      </p:sp>
      <p:pic>
        <p:nvPicPr>
          <p:cNvPr id="4" name="Picture 2" descr="http://www.proshkolu.ru/content/media/pic/std/3000000/2073000/2072369-a433bb3c5a5f78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3806" y="3106056"/>
            <a:ext cx="2147393" cy="2685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85160887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36112"/>
          </a:xfrm>
        </p:spPr>
        <p:txBody>
          <a:bodyPr>
            <a:normAutofit/>
          </a:bodyPr>
          <a:lstStyle/>
          <a:p>
            <a:r>
              <a:rPr lang="ru-RU" b="1" dirty="0" err="1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Физминутка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62500" lnSpcReduction="20000"/>
          </a:bodyPr>
          <a:lstStyle/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большой стеклянный чайник,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важный, как начальник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фарфоровые чашки,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Очень крупные, бедняжки.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фарфоровые блюдца,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стукни, разобьются.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серебряные ложки,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Голова на тонкой ножке.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Вот пластмассовый поднос,</a:t>
            </a:r>
          </a:p>
          <a:p>
            <a:pPr marL="0" indent="0">
              <a:buNone/>
            </a:pPr>
            <a:r>
              <a:rPr lang="ru-RU" sz="23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Он посуду нам принёс.</a:t>
            </a:r>
          </a:p>
          <a:p>
            <a:endParaRPr lang="ru-RU" dirty="0"/>
          </a:p>
        </p:txBody>
      </p:sp>
      <p:pic>
        <p:nvPicPr>
          <p:cNvPr id="4" name="Picture 6" descr="http://larec.kiev.ua/images/gift/4678.gif"/>
          <p:cNvPicPr>
            <a:picLocks noChangeAspect="1" noChangeArrowheads="1"/>
          </p:cNvPicPr>
          <p:nvPr/>
        </p:nvPicPr>
        <p:blipFill>
          <a:blip r:embed="rId2" cstate="print"/>
          <a:srcRect t="7340" r="11287" b="11924"/>
          <a:stretch>
            <a:fillRect/>
          </a:stretch>
        </p:blipFill>
        <p:spPr bwMode="auto">
          <a:xfrm>
            <a:off x="7454843" y="2075543"/>
            <a:ext cx="3546985" cy="396240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713631961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      ИГРА </a:t>
            </a:r>
            <a: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«Склей разбитую посуду».</a:t>
            </a:r>
            <a:br>
              <a:rPr lang="ru-RU" b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 fontScale="85000" lnSpcReduction="10000"/>
          </a:bodyPr>
          <a:lstStyle/>
          <a:p>
            <a:pPr marL="0" indent="0">
              <a:buNone/>
            </a:pPr>
            <a:endParaRPr lang="ru-RU" dirty="0"/>
          </a:p>
          <a:p>
            <a:r>
              <a:rPr lang="ru-RU" dirty="0"/>
              <a:t>Дети получают конверты с разрезанными  картинками с изображением посуды.</a:t>
            </a:r>
          </a:p>
          <a:p>
            <a:r>
              <a:rPr lang="ru-RU" b="1" dirty="0"/>
              <a:t>У Федоры посуды почти не осталось.. В конвертах осколки разбитой посуды Вы должны  склеить разбитую посуду и рассказать, что вы склеили.</a:t>
            </a:r>
          </a:p>
          <a:p>
            <a:pPr marL="0" indent="0">
              <a:buNone/>
            </a:pPr>
            <a:endParaRPr lang="ru-RU" dirty="0"/>
          </a:p>
          <a:p>
            <a:r>
              <a:rPr lang="ru-RU" dirty="0"/>
              <a:t>- Я склеила  чашку.</a:t>
            </a:r>
          </a:p>
          <a:p>
            <a:r>
              <a:rPr lang="ru-RU" dirty="0"/>
              <a:t>- Я склеил  кастрюлю.</a:t>
            </a:r>
          </a:p>
          <a:p>
            <a:r>
              <a:rPr lang="ru-RU" i="1" dirty="0"/>
              <a:t>По дороге по тропинке мы идем, идем, идем и посуду мы Федоре обязательно вернем!</a:t>
            </a:r>
            <a:endParaRPr lang="ru-RU" dirty="0"/>
          </a:p>
          <a:p>
            <a:endParaRPr lang="ru-RU" dirty="0"/>
          </a:p>
        </p:txBody>
      </p:sp>
      <p:pic>
        <p:nvPicPr>
          <p:cNvPr id="4" name="Picture 2" descr="http://www.proshkolu.ru/content/media/pic/std/3000000/2073000/2072369-a433bb3c5a5f78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4891" y="74033"/>
            <a:ext cx="1740995" cy="2685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22686817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05483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лишнее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6" name="Picture 6" descr="http://radugavd.ru/d/63369/d/17_10.jpg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913775" y="2580028"/>
            <a:ext cx="4343400" cy="1924050"/>
          </a:xfrm>
          <a:prstGeom prst="rect">
            <a:avLst/>
          </a:prstGeom>
          <a:noFill/>
        </p:spPr>
      </p:pic>
      <p:pic>
        <p:nvPicPr>
          <p:cNvPr id="7" name="Picture 4" descr="http://hozsecret.ru/d/160844/d/3_6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13775" y="4869412"/>
            <a:ext cx="3048000" cy="1415143"/>
          </a:xfrm>
          <a:prstGeom prst="rect">
            <a:avLst/>
          </a:prstGeom>
          <a:noFill/>
        </p:spPr>
      </p:pic>
      <p:pic>
        <p:nvPicPr>
          <p:cNvPr id="11" name="Picture 10" descr="http://www.vodoley-nn.ru/file/view2/file/1234530686/Noj_stolovyi_T5.jpg/f=550,0,ffffff_i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940833" y="5146841"/>
            <a:ext cx="2797391" cy="1341046"/>
          </a:xfrm>
          <a:prstGeom prst="rect">
            <a:avLst/>
          </a:prstGeom>
          <a:noFill/>
        </p:spPr>
      </p:pic>
      <p:pic>
        <p:nvPicPr>
          <p:cNvPr id="12" name="Picture 6" descr="http://rostov.yapokupayu.ru/system/images/product/003/022/402_zoom.jpg"/>
          <p:cNvPicPr>
            <a:picLocks noChangeAspect="1" noChangeArrowheads="1"/>
          </p:cNvPicPr>
          <p:nvPr/>
        </p:nvPicPr>
        <p:blipFill>
          <a:blip r:embed="rId5" cstate="email"/>
          <a:srcRect/>
          <a:stretch>
            <a:fillRect/>
          </a:stretch>
        </p:blipFill>
        <p:spPr bwMode="auto">
          <a:xfrm>
            <a:off x="5929584" y="2492122"/>
            <a:ext cx="4286249" cy="2377290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137345050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575525"/>
            <a:ext cx="10364451" cy="759790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лишнее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" name="Picture 4" descr="http://im-ps.com/uploads/shop/products/original/0_49287200e7e36553ca1f3e1446cfacfb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7410047" y="1917593"/>
            <a:ext cx="2518351" cy="1871663"/>
          </a:xfrm>
          <a:prstGeom prst="rect">
            <a:avLst/>
          </a:prstGeom>
          <a:noFill/>
        </p:spPr>
      </p:pic>
      <p:pic>
        <p:nvPicPr>
          <p:cNvPr id="6" name="Picture 10" descr="http://img-fotki.yandex.ru/get/6202/79855262.2b6/0_7de82_13e48faf_XL.jpg"/>
          <p:cNvPicPr>
            <a:picLocks noChangeAspect="1" noChangeArrowheads="1"/>
          </p:cNvPicPr>
          <p:nvPr/>
        </p:nvPicPr>
        <p:blipFill>
          <a:blip r:embed="rId3" cstate="email"/>
          <a:srcRect/>
          <a:stretch>
            <a:fillRect/>
          </a:stretch>
        </p:blipFill>
        <p:spPr bwMode="auto">
          <a:xfrm>
            <a:off x="942804" y="4280602"/>
            <a:ext cx="3170240" cy="2262759"/>
          </a:xfrm>
          <a:prstGeom prst="rect">
            <a:avLst/>
          </a:prstGeom>
          <a:noFill/>
        </p:spPr>
      </p:pic>
      <p:pic>
        <p:nvPicPr>
          <p:cNvPr id="7" name="Picture 2" descr="http://ventilatorchik.ru/image/Small/multimedia/audio_cd_covers/1010306703.jpg"/>
          <p:cNvPicPr>
            <a:picLocks noChangeAspect="1" noChangeArrowheads="1"/>
          </p:cNvPicPr>
          <p:nvPr/>
        </p:nvPicPr>
        <p:blipFill>
          <a:blip r:embed="rId4" cstate="email"/>
          <a:srcRect/>
          <a:stretch>
            <a:fillRect/>
          </a:stretch>
        </p:blipFill>
        <p:spPr bwMode="auto">
          <a:xfrm>
            <a:off x="6579164" y="4447544"/>
            <a:ext cx="3124199" cy="2095817"/>
          </a:xfrm>
          <a:prstGeom prst="rect">
            <a:avLst/>
          </a:prstGeom>
          <a:noFill/>
        </p:spPr>
      </p:pic>
      <p:pic>
        <p:nvPicPr>
          <p:cNvPr id="8" name="Рисунок 7"/>
          <p:cNvPicPr>
            <a:picLocks noChangeAspect="1"/>
          </p:cNvPicPr>
          <p:nvPr/>
        </p:nvPicPr>
        <p:blipFill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09604" y="1477008"/>
            <a:ext cx="4141034" cy="2312248"/>
          </a:xfrm>
          <a:prstGeom prst="rect">
            <a:avLst/>
          </a:prstGeom>
        </p:spPr>
      </p:pic>
      <p:sp>
        <p:nvSpPr>
          <p:cNvPr id="9" name="Объект 8"/>
          <p:cNvSpPr>
            <a:spLocks noGrp="1"/>
          </p:cNvSpPr>
          <p:nvPr>
            <p:ph sz="quarter" idx="13"/>
          </p:nvPr>
        </p:nvSpPr>
        <p:spPr>
          <a:xfrm>
            <a:off x="913774" y="1477008"/>
            <a:ext cx="10363826" cy="4314191"/>
          </a:xfrm>
        </p:spPr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4144483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34512"/>
          </a:xfrm>
        </p:spPr>
        <p:txBody>
          <a:bodyPr>
            <a:norm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 лишнее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Grp="1" noChangeAspect="1" noChangeArrowheads="1"/>
          </p:cNvPicPr>
          <p:nvPr>
            <p:ph sz="quarter" idx="13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1146665" y="1842636"/>
            <a:ext cx="4310705" cy="2395535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Picture 4" descr="http://im8-tub-ru.yandex.net/i?id=356165960-25-72&amp;n=2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1262743" y="4963205"/>
            <a:ext cx="3173203" cy="177800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Picture 6" descr="http://im6-tub-ru.yandex.net/i?id=414977113-71-72&amp;n=21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0039624" y="2222265"/>
            <a:ext cx="1643064" cy="2843447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Picture 3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6284018" y="3334091"/>
            <a:ext cx="2928958" cy="292895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35335978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919997"/>
          </a:xfrm>
        </p:spPr>
        <p:txBody>
          <a:bodyPr/>
          <a:lstStyle/>
          <a:p>
            <a:r>
              <a:rPr lang="ru-RU" dirty="0" smtClean="0"/>
              <a:t> </a:t>
            </a:r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лишнее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1" b="39008"/>
          <a:stretch/>
        </p:blipFill>
        <p:spPr>
          <a:xfrm>
            <a:off x="1538514" y="2174833"/>
            <a:ext cx="2996177" cy="1831110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7" r="12055" b="20058"/>
          <a:stretch/>
        </p:blipFill>
        <p:spPr>
          <a:xfrm>
            <a:off x="7050581" y="2061582"/>
            <a:ext cx="2833647" cy="1831110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7" t="49267" r="25497" b="14689"/>
          <a:stretch/>
        </p:blipFill>
        <p:spPr>
          <a:xfrm>
            <a:off x="7050581" y="4415760"/>
            <a:ext cx="2908433" cy="1897954"/>
          </a:xfrm>
          <a:prstGeom prst="rect">
            <a:avLst/>
          </a:prstGeom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4"/>
          <a:stretch/>
        </p:blipFill>
        <p:spPr>
          <a:xfrm>
            <a:off x="1538514" y="4740912"/>
            <a:ext cx="2581497" cy="1329166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680210373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7"/>
            <a:ext cx="10364451" cy="513597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лишнее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4"/>
          <a:stretch/>
        </p:blipFill>
        <p:spPr>
          <a:xfrm>
            <a:off x="1814318" y="1720930"/>
            <a:ext cx="2336768" cy="1546695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4"/>
          <a:stretch/>
        </p:blipFill>
        <p:spPr>
          <a:xfrm>
            <a:off x="1814318" y="4194629"/>
            <a:ext cx="2336768" cy="1593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18374"/>
          <a:stretch/>
        </p:blipFill>
        <p:spPr>
          <a:xfrm>
            <a:off x="7053549" y="1843315"/>
            <a:ext cx="2148508" cy="142431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2273" t="9206" r="11818" b="60827"/>
          <a:stretch/>
        </p:blipFill>
        <p:spPr>
          <a:xfrm>
            <a:off x="7038821" y="4194629"/>
            <a:ext cx="2163236" cy="1593684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1907915450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441026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Что лишнее</a:t>
            </a:r>
            <a:endParaRPr lang="ru-RU" b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16381" b="39008"/>
          <a:stretch/>
        </p:blipFill>
        <p:spPr>
          <a:xfrm>
            <a:off x="1172041" y="1730400"/>
            <a:ext cx="2543616" cy="152971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8125" t="66582" r="50336" b="4299"/>
          <a:stretch/>
        </p:blipFill>
        <p:spPr>
          <a:xfrm>
            <a:off x="1320800" y="4156055"/>
            <a:ext cx="2394857" cy="1507679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77" r="12055" b="20058"/>
          <a:stretch/>
        </p:blipFill>
        <p:spPr>
          <a:xfrm>
            <a:off x="6255658" y="3875314"/>
            <a:ext cx="2438398" cy="163014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7" name="Рисунок 6"/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7" t="49267" r="25497" b="14689"/>
          <a:stretch/>
        </p:blipFill>
        <p:spPr>
          <a:xfrm>
            <a:off x="6024149" y="1861409"/>
            <a:ext cx="2669907" cy="139870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12583348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Рисунок 1" descr="Составить рассказ - описание по теме &amp;quot;Посуда&amp;quot;:"/>
          <p:cNvPicPr/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4171" y="0"/>
            <a:ext cx="11901715" cy="6749143"/>
          </a:xfrm>
          <a:prstGeom prst="rect">
            <a:avLst/>
          </a:prstGeom>
          <a:noFill/>
          <a:ln>
            <a:noFill/>
          </a:ln>
        </p:spPr>
      </p:pic>
    </p:spTree>
    <p:extLst>
      <p:ext uri="{BB962C8B-B14F-4D97-AF65-F5344CB8AC3E}">
        <p14:creationId xmlns:p14="http://schemas.microsoft.com/office/powerpoint/2010/main" val="2927585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5" name="Picture 2" descr="http://forkidsandmum.ru/pictures/1010605905.jp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69257" y="101600"/>
            <a:ext cx="10638972" cy="656045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6635422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Пальчиковая  гимнастика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Autofit/>
          </a:bodyPr>
          <a:lstStyle/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Раз, два, три, четыре,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посуду перемыли: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Чайник, чашку, ковшик, ложку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И большую поварешку.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Мы посуду перемыли,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Только чашку мы разбили,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Ковшик тоже развалился,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Нос у чайника отбился.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Ложку мы чуть-чуть сломали – </a:t>
            </a:r>
          </a:p>
          <a:p>
            <a:pPr marL="0" indent="0">
              <a:buNone/>
            </a:pP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Так мы маме помогали.</a:t>
            </a:r>
          </a:p>
        </p:txBody>
      </p:sp>
      <p:pic>
        <p:nvPicPr>
          <p:cNvPr id="4" name="федора" descr="https://fs00.infourok.ru/images/doc/265/270792/hello_html_70e40f23.png"/>
          <p:cNvPicPr>
            <a:picLocks noChangeAspect="1" noChangeArrowheads="1"/>
          </p:cNvPicPr>
          <p:nvPr/>
        </p:nvPicPr>
        <p:blipFill>
          <a:blip r:embed="rId2" cstate="email">
            <a:extLst>
              <a:ext uri="{28A0092B-C50C-407E-A947-70E740481C1C}">
                <a14:useLocalDpi xmlns:a14="http://schemas.microsoft.com/office/drawing/2010/main"/>
              </a:ext>
            </a:extLst>
          </a:blip>
          <a:srcRect/>
          <a:stretch>
            <a:fillRect/>
          </a:stretch>
        </p:blipFill>
        <p:spPr bwMode="auto">
          <a:xfrm>
            <a:off x="7190044" y="2214694"/>
            <a:ext cx="3666641" cy="38087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06432376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949026"/>
          </a:xfrm>
        </p:spPr>
        <p:txBody>
          <a:bodyPr>
            <a:noAutofit/>
          </a:bodyPr>
          <a:lstStyle/>
          <a:p>
            <a:r>
              <a:rPr lang="ru-RU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Какая бывает посуда?</a:t>
            </a:r>
            <a:br>
              <a:rPr lang="ru-RU" i="1" u="sng" dirty="0">
                <a:solidFill>
                  <a:schemeClr val="tx2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3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078494" y="2083451"/>
            <a:ext cx="2386305" cy="1872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88599" y="2212773"/>
            <a:ext cx="2491949" cy="1872343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2000" y="2212773"/>
            <a:ext cx="2219290" cy="1743021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  <p:extLst>
      <p:ext uri="{BB962C8B-B14F-4D97-AF65-F5344CB8AC3E}">
        <p14:creationId xmlns:p14="http://schemas.microsoft.com/office/powerpoint/2010/main" val="2367026621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Заголовок 3"/>
          <p:cNvSpPr>
            <a:spLocks noGrp="1"/>
          </p:cNvSpPr>
          <p:nvPr>
            <p:ph sz="quarter" idx="13"/>
          </p:nvPr>
        </p:nvSpPr>
        <p:spPr>
          <a:xfrm>
            <a:off x="3304384" y="348343"/>
            <a:ext cx="5624186" cy="1233715"/>
          </a:xfrm>
        </p:spPr>
        <p:txBody>
          <a:bodyPr>
            <a:noAutofit/>
          </a:bodyPr>
          <a:lstStyle/>
          <a:p>
            <a:pPr marL="0" indent="0" algn="ctr">
              <a:buNone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Кухонная     посуда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3" name="Picture 2" descr="http://media.220-volt.ru/f/a0/ru/images/catalogue/232/232705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879785" y="1808557"/>
            <a:ext cx="2179284" cy="21390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4" name="Picture 4" descr="http://www.tpp.com.ua/plugins/p17_image_gallery/images/1294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739927" y="1879733"/>
            <a:ext cx="1919059" cy="163813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10" descr="http://static.eva.ru/eva/290000-300000/294825/photoalbum/fvwvbbzq%2020%20p%20uv_79315545628240617.jpg?H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48426" y="4528444"/>
            <a:ext cx="2134483" cy="164044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8" descr="http://go3.imgsmail.ru/imgpreview?key=608c1356c775b&amp;mb=imgdb_preview_1207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10820" y="1808557"/>
            <a:ext cx="1905000" cy="1905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12" descr="http://os1.i.ua/3/1/7522713_9b26c410.jpg"/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527273" y="4504847"/>
            <a:ext cx="2245228" cy="163292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im6-tub-ru.yandex.net/i?id=414977113-71-72&amp;n=21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1004022" y="4285460"/>
            <a:ext cx="1643064" cy="207170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Рисунок 9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9187" t="49267" r="25497" b="14689"/>
          <a:stretch/>
        </p:blipFill>
        <p:spPr>
          <a:xfrm>
            <a:off x="371338" y="1929113"/>
            <a:ext cx="2908433" cy="20185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515375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032134" y="279213"/>
            <a:ext cx="6508106" cy="1381948"/>
          </a:xfrm>
        </p:spPr>
        <p:txBody>
          <a:bodyPr/>
          <a:lstStyle/>
          <a:p>
            <a:pPr marL="0" indent="0" algn="ctr">
              <a:buNone/>
            </a:pPr>
            <a:r>
              <a:rPr lang="ru-RU" sz="3600" b="1" i="1" dirty="0" err="1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СтОЛОВАЯ</a:t>
            </a: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   ПОСУДА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ru-RU" dirty="0"/>
          </a:p>
        </p:txBody>
      </p:sp>
      <p:pic>
        <p:nvPicPr>
          <p:cNvPr id="4" name="Picture 2" descr="http://bosfortrans.ru/d/359668/d/ec5462bdf86df40f1975aaf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728938" y="1353917"/>
            <a:ext cx="2657647" cy="193870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6" descr="http://www.maxibar.ru/files/pricelist_images/3110219.gif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16200000">
            <a:off x="2050427" y="3634341"/>
            <a:ext cx="2571735" cy="321471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0" name="Picture 4" descr="http://dom-podarka.ru/img/products/057-547.jpg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387787" y="4052341"/>
            <a:ext cx="3938210" cy="2475223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11" name="Picture 2" descr="http://im5-tub-ru.yandex.net/i?id=375617423-42-72&amp;n=21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7064868" y="1167007"/>
            <a:ext cx="3643338" cy="2571768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  <p:extLst>
      <p:ext uri="{BB962C8B-B14F-4D97-AF65-F5344CB8AC3E}">
        <p14:creationId xmlns:p14="http://schemas.microsoft.com/office/powerpoint/2010/main" val="302287820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3698252" y="266150"/>
            <a:ext cx="7913815" cy="2022027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ru-RU" sz="3600" b="1" i="1" dirty="0" smtClean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Чайная  посуда</a:t>
            </a:r>
            <a:endParaRPr lang="ru-RU" sz="3600" b="1" i="1" dirty="0"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endParaRPr lang="ru-RU" dirty="0"/>
          </a:p>
        </p:txBody>
      </p:sp>
      <p:pic>
        <p:nvPicPr>
          <p:cNvPr id="8" name="Picture 2" descr="http://www.decorativo.ru/UserFiles/Image/annlafchain/46115.jpg"/>
          <p:cNvPicPr>
            <a:picLocks noChangeAspect="1" noChangeArrowheads="1"/>
          </p:cNvPicPr>
          <p:nvPr/>
        </p:nvPicPr>
        <p:blipFill>
          <a:blip r:embed="rId2" cstate="email"/>
          <a:srcRect/>
          <a:stretch>
            <a:fillRect/>
          </a:stretch>
        </p:blipFill>
        <p:spPr bwMode="auto">
          <a:xfrm>
            <a:off x="3164112" y="834685"/>
            <a:ext cx="8287659" cy="5871029"/>
          </a:xfrm>
          <a:prstGeom prst="rect">
            <a:avLst/>
          </a:prstGeom>
          <a:noFill/>
        </p:spPr>
      </p:pic>
      <p:pic>
        <p:nvPicPr>
          <p:cNvPr id="5" name="Picture 5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91894" y="3020112"/>
            <a:ext cx="2428860" cy="15001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</p:spTree>
    <p:extLst>
      <p:ext uri="{BB962C8B-B14F-4D97-AF65-F5344CB8AC3E}">
        <p14:creationId xmlns:p14="http://schemas.microsoft.com/office/powerpoint/2010/main" val="233746126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1079654"/>
          </a:xfrm>
        </p:spPr>
        <p:txBody>
          <a:bodyPr/>
          <a:lstStyle/>
          <a:p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Ребята, я предлагаю  вам выпить  чаю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но он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горячий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.. Давайте подуем на него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моей команде вы сделаете вдох и подуете на «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пар», не поднимая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плечики, не раздувая щёк, вытянув губы трубочкой. </a:t>
            </a:r>
          </a:p>
          <a:p>
            <a:pPr marL="0" indent="0">
              <a:buNone/>
            </a:pP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(Упражнение повторяется </a:t>
            </a:r>
            <a:r>
              <a:rPr lang="ru-RU" sz="16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2-3 </a:t>
            </a:r>
            <a:r>
              <a:rPr lang="ru-RU" sz="16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раза).</a:t>
            </a:r>
          </a:p>
          <a:p>
            <a:endParaRPr lang="ru-RU" sz="1600" dirty="0"/>
          </a:p>
        </p:txBody>
      </p:sp>
      <p:pic>
        <p:nvPicPr>
          <p:cNvPr id="4" name="Picture 2" descr="http://www.proshkolu.ru/content/media/pic/std/3000000/2073000/2072369-a433bb3c5a5f78e0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8723806" y="3991429"/>
            <a:ext cx="2147393" cy="2685143"/>
          </a:xfrm>
          <a:prstGeom prst="rect">
            <a:avLst/>
          </a:prstGeom>
          <a:noFill/>
        </p:spPr>
      </p:pic>
    </p:spTree>
    <p:extLst>
      <p:ext uri="{BB962C8B-B14F-4D97-AF65-F5344CB8AC3E}">
        <p14:creationId xmlns:p14="http://schemas.microsoft.com/office/powerpoint/2010/main" val="1641856453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913775" y="618518"/>
            <a:ext cx="10364451" cy="557140"/>
          </a:xfrm>
        </p:spPr>
        <p:txBody>
          <a:bodyPr>
            <a:noAutofit/>
          </a:bodyPr>
          <a:lstStyle/>
          <a:p>
            <a:r>
              <a:rPr lang="ru-RU" b="1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Отгадайте загадки</a:t>
            </a:r>
            <a:endParaRPr lang="ru-RU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Объект 2"/>
          <p:cNvSpPr>
            <a:spLocks noGrp="1"/>
          </p:cNvSpPr>
          <p:nvPr>
            <p:ph sz="quarter" idx="13"/>
          </p:nvPr>
        </p:nvSpPr>
        <p:spPr>
          <a:xfrm>
            <a:off x="913774" y="1611086"/>
            <a:ext cx="10363826" cy="4180113"/>
          </a:xfrm>
        </p:spPr>
        <p:txBody>
          <a:bodyPr>
            <a:normAutofit/>
          </a:bodyPr>
          <a:lstStyle/>
          <a:p>
            <a:pPr marL="0" lvl="0" indent="0">
              <a:buNone/>
            </a:pPr>
            <a:r>
              <a:rPr lang="ru-RU" b="1" dirty="0" smtClean="0"/>
              <a:t> </a:t>
            </a:r>
            <a:r>
              <a:rPr lang="ru-RU" sz="19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На одном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столе  разложены предметные картинки, на другом расставлены флажки : красный- столовая посуда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желтый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– кухонная, синий – чайная посуда. Я загадываю загадку, вы отгадываете ее, находите нужную картинку и кладете к определенному флажку. Готовы отгадывать загадки? (Да). Я, уверенна, вы легко с ними справитесь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ru-RU" sz="19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Воспитатель достает из конверта карточки с </a:t>
            </a:r>
            <a:r>
              <a:rPr lang="ru-RU" sz="19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загадкам</a:t>
            </a:r>
            <a:endParaRPr lang="ru-RU" sz="19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442129672"/>
      </p:ext>
    </p:extLst>
  </p:cSld>
  <p:clrMapOvr>
    <a:masterClrMapping/>
  </p:clrMapOvr>
</p:sld>
</file>

<file path=ppt/theme/theme1.xml><?xml version="1.0" encoding="utf-8"?>
<a:theme xmlns:a="http://schemas.openxmlformats.org/drawingml/2006/main" name="Капля">
  <a:themeElements>
    <a:clrScheme name="Капля">
      <a:dk1>
        <a:sysClr val="windowText" lastClr="000000"/>
      </a:dk1>
      <a:lt1>
        <a:sysClr val="window" lastClr="FFFFFF"/>
      </a:lt1>
      <a:dk2>
        <a:srgbClr val="27537E"/>
      </a:dk2>
      <a:lt2>
        <a:srgbClr val="AABED7"/>
      </a:lt2>
      <a:accent1>
        <a:srgbClr val="E34B7A"/>
      </a:accent1>
      <a:accent2>
        <a:srgbClr val="AC339A"/>
      </a:accent2>
      <a:accent3>
        <a:srgbClr val="6953B7"/>
      </a:accent3>
      <a:accent4>
        <a:srgbClr val="1D7EAB"/>
      </a:accent4>
      <a:accent5>
        <a:srgbClr val="43AFD6"/>
      </a:accent5>
      <a:accent6>
        <a:srgbClr val="DE85E1"/>
      </a:accent6>
      <a:hlink>
        <a:srgbClr val="ED87A6"/>
      </a:hlink>
      <a:folHlink>
        <a:srgbClr val="C99EAC"/>
      </a:folHlink>
    </a:clrScheme>
    <a:fontScheme name="Cambria/Calibri">
      <a:majorFont>
        <a:latin typeface="Cambria" panose="02040503050406030204"/>
        <a:ea typeface=""/>
        <a:cs typeface=""/>
        <a:font script="Jpan" typeface="ＭＳ Ｐゴシック"/>
        <a:font script="Hang" typeface="맑은 고딕"/>
        <a:font script="Hans" typeface="黑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Капля">
      <a:fillStyleLst>
        <a:solidFill>
          <a:schemeClr val="phClr"/>
        </a:solidFill>
        <a:solidFill>
          <a:schemeClr val="phClr">
            <a:tint val="69000"/>
            <a:satMod val="105000"/>
            <a:lumMod val="110000"/>
          </a:schemeClr>
        </a:solidFill>
        <a:gradFill rotWithShape="1">
          <a:gsLst>
            <a:gs pos="0">
              <a:schemeClr val="phClr">
                <a:tint val="94000"/>
                <a:satMod val="100000"/>
                <a:lumMod val="108000"/>
              </a:schemeClr>
            </a:gs>
            <a:gs pos="50000">
              <a:schemeClr val="phClr">
                <a:tint val="98000"/>
                <a:shade val="100000"/>
                <a:satMod val="100000"/>
                <a:lumMod val="100000"/>
              </a:schemeClr>
            </a:gs>
            <a:gs pos="100000">
              <a:schemeClr val="phClr">
                <a:shade val="72000"/>
                <a:satMod val="120000"/>
                <a:lumMod val="10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>
              <a:shade val="60000"/>
            </a:schemeClr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</a:effectStyle>
        <a:effectStyle>
          <a:effectLst>
            <a:outerShdw blurRad="63500" dist="25400" dir="5400000" algn="ctr" rotWithShape="0">
              <a:srgbClr val="000000">
                <a:alpha val="69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1200000"/>
            </a:lightRig>
          </a:scene3d>
          <a:sp3d prstMaterial="plastic">
            <a:bevelT w="254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64000"/>
                <a:lumMod val="8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78000"/>
                <a:shade val="100000"/>
                <a:hueMod val="136000"/>
                <a:satMod val="160000"/>
                <a:lumMod val="105000"/>
              </a:schemeClr>
            </a:gs>
            <a:gs pos="100000">
              <a:schemeClr val="phClr">
                <a:shade val="92000"/>
                <a:satMod val="170000"/>
                <a:lumMod val="96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Droplet" id="{8984A317-299A-4E50-B45D-BFC9EDE2337A}" vid="{C71B277C-C29A-4BA0-A7BA-43502DF21AB3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</Template>
  <TotalTime>272</TotalTime>
  <Words>439</Words>
  <Application>Microsoft Office PowerPoint</Application>
  <PresentationFormat>Широкоэкранный</PresentationFormat>
  <Paragraphs>65</Paragraphs>
  <Slides>19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4" baseType="lpstr">
      <vt:lpstr>Arial</vt:lpstr>
      <vt:lpstr>Calibri</vt:lpstr>
      <vt:lpstr>Cambria</vt:lpstr>
      <vt:lpstr>Times New Roman</vt:lpstr>
      <vt:lpstr>Капля</vt:lpstr>
      <vt:lpstr>Муниципальное бюджетное образовательное учреждение «Лесогорская  средняя общеобразовательная школа» Структурное подразделение отделение дошкольного образования № 1  пгт  Лесогорский  </vt:lpstr>
      <vt:lpstr>Презентация PowerPoint</vt:lpstr>
      <vt:lpstr>Пальчиковая  гимнастика</vt:lpstr>
      <vt:lpstr>Какая бывает посуда? </vt:lpstr>
      <vt:lpstr>Презентация PowerPoint</vt:lpstr>
      <vt:lpstr>Презентация PowerPoint</vt:lpstr>
      <vt:lpstr>Презентация PowerPoint</vt:lpstr>
      <vt:lpstr>Презентация PowerPoint</vt:lpstr>
      <vt:lpstr>Отгадайте загадки</vt:lpstr>
      <vt:lpstr>Игра с мячом «Назови, какая посуда».</vt:lpstr>
      <vt:lpstr>Физминутка</vt:lpstr>
      <vt:lpstr>        ИГРА «Склей разбитую посуду». </vt:lpstr>
      <vt:lpstr>Что лишнее</vt:lpstr>
      <vt:lpstr>Что лишнее</vt:lpstr>
      <vt:lpstr>Что  лишнее</vt:lpstr>
      <vt:lpstr> что лишнее</vt:lpstr>
      <vt:lpstr>Что лишнее</vt:lpstr>
      <vt:lpstr>Что лишнее</vt:lpstr>
      <vt:lpstr>Презентация PowerPoint</vt:lpstr>
    </vt:vector>
  </TitlesOfParts>
  <Company/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Родительское собрание «Подведём итоги года»</dc:title>
  <dc:creator>1</dc:creator>
  <cp:lastModifiedBy>1</cp:lastModifiedBy>
  <cp:revision>56</cp:revision>
  <dcterms:created xsi:type="dcterms:W3CDTF">2018-04-30T06:40:17Z</dcterms:created>
  <dcterms:modified xsi:type="dcterms:W3CDTF">2022-11-21T17:06:26Z</dcterms:modified>
</cp:coreProperties>
</file>